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56"/>
  </p:notesMasterIdLst>
  <p:sldIdLst>
    <p:sldId id="259" r:id="rId6"/>
    <p:sldId id="296" r:id="rId7"/>
    <p:sldId id="264" r:id="rId8"/>
    <p:sldId id="2147482334" r:id="rId9"/>
    <p:sldId id="2147482335" r:id="rId10"/>
    <p:sldId id="2147482336" r:id="rId11"/>
    <p:sldId id="263" r:id="rId12"/>
    <p:sldId id="267" r:id="rId13"/>
    <p:sldId id="266" r:id="rId14"/>
    <p:sldId id="265" r:id="rId15"/>
    <p:sldId id="302" r:id="rId16"/>
    <p:sldId id="2147482325" r:id="rId17"/>
    <p:sldId id="2147482337" r:id="rId18"/>
    <p:sldId id="2147482049" r:id="rId19"/>
    <p:sldId id="2147482338" r:id="rId20"/>
    <p:sldId id="2147482340" r:id="rId21"/>
    <p:sldId id="2147482053" r:id="rId22"/>
    <p:sldId id="2147482054" r:id="rId23"/>
    <p:sldId id="2147482055" r:id="rId24"/>
    <p:sldId id="2147482309" r:id="rId25"/>
    <p:sldId id="369" r:id="rId26"/>
    <p:sldId id="2147482057" r:id="rId27"/>
    <p:sldId id="2147482058" r:id="rId28"/>
    <p:sldId id="2147482059" r:id="rId29"/>
    <p:sldId id="2147482060" r:id="rId30"/>
    <p:sldId id="2147482061" r:id="rId31"/>
    <p:sldId id="2147482063" r:id="rId32"/>
    <p:sldId id="2147482339" r:id="rId33"/>
    <p:sldId id="2147482047" r:id="rId34"/>
    <p:sldId id="2147482331" r:id="rId35"/>
    <p:sldId id="2147482332" r:id="rId36"/>
    <p:sldId id="2147482067" r:id="rId37"/>
    <p:sldId id="2147482333" r:id="rId38"/>
    <p:sldId id="2147482326" r:id="rId39"/>
    <p:sldId id="2147482327" r:id="rId40"/>
    <p:sldId id="2147482328" r:id="rId41"/>
    <p:sldId id="2147482329" r:id="rId42"/>
    <p:sldId id="332" r:id="rId43"/>
    <p:sldId id="275" r:id="rId44"/>
    <p:sldId id="276" r:id="rId45"/>
    <p:sldId id="277" r:id="rId46"/>
    <p:sldId id="278" r:id="rId47"/>
    <p:sldId id="279" r:id="rId48"/>
    <p:sldId id="343" r:id="rId49"/>
    <p:sldId id="269" r:id="rId50"/>
    <p:sldId id="270" r:id="rId51"/>
    <p:sldId id="271" r:id="rId52"/>
    <p:sldId id="272" r:id="rId53"/>
    <p:sldId id="273" r:id="rId54"/>
    <p:sldId id="27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F6B008-5047-0B3C-AC68-C86A37209A12}" name="MULDER Ellen" initials="EM" userId="S::emu@cefic.be::55007162-106e-4954-b4ab-f863f3bce81e" providerId="AD"/>
  <p188:author id="{0FB43F24-78E7-6DED-4C4E-D5660D1CEA2F}" name="HADHRI Moncef" initials="MH" userId="S::MHA@cefic.be::895ef482-96ff-4dd4-9c74-0dc92131d96c" providerId="AD"/>
  <p188:author id="{919D7C5A-4B29-3478-1C93-724FDAFDFC56}" name="KIGGINS Heather" initials="HK" userId="S::hki@cefic.be::1792bd2c-174e-446c-b2e2-856ab48e1493" providerId="AD"/>
  <p188:author id="{4D951DE3-FF08-643A-B41F-694DD4915CDA}" name="TUERLINCKX Catherine" initials="TC" userId="S::ctu@cefic.be::8cc39a07-d91f-4b91-8290-6e3116510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6"/>
    <a:srgbClr val="95BD3C"/>
    <a:srgbClr val="C12940"/>
    <a:srgbClr val="00ABE6"/>
    <a:srgbClr val="F2642A"/>
    <a:srgbClr val="93C139"/>
    <a:srgbClr val="69747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D6A92-56A3-4A70-AD19-E0FD9924C8E3}" v="17" dt="2025-12-15T11:10:25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4"/>
      </p:cViewPr>
      <p:guideLst>
        <p:guide orient="horz" pos="2659"/>
        <p:guide pos="3840"/>
        <p:guide orient="horz" pos="32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HRI Moncef" userId="S::mha@cefic.be::895ef482-96ff-4dd4-9c74-0dc92131d96c" providerId="AD" clId="Web-{E5552905-ECCC-0773-7893-6842BCD8D7BA}"/>
    <pc:docChg chg="modSld">
      <pc:chgData name="HADHRI Moncef" userId="S::mha@cefic.be::895ef482-96ff-4dd4-9c74-0dc92131d96c" providerId="AD" clId="Web-{E5552905-ECCC-0773-7893-6842BCD8D7BA}" dt="2025-12-02T14:57:04.675" v="0"/>
      <pc:docMkLst>
        <pc:docMk/>
      </pc:docMkLst>
      <pc:sldChg chg="modNotes">
        <pc:chgData name="HADHRI Moncef" userId="S::mha@cefic.be::895ef482-96ff-4dd4-9c74-0dc92131d96c" providerId="AD" clId="Web-{E5552905-ECCC-0773-7893-6842BCD8D7BA}" dt="2025-12-02T14:57:04.675" v="0"/>
        <pc:sldMkLst>
          <pc:docMk/>
          <pc:sldMk cId="4188308751" sldId="2147482309"/>
        </pc:sldMkLst>
      </pc:sldChg>
    </pc:docChg>
  </pc:docChgLst>
  <pc:docChgLst>
    <pc:chgData name="HADHRI Moncef" userId="895ef482-96ff-4dd4-9c74-0dc92131d96c" providerId="ADAL" clId="{D12E8F2D-18E1-4D59-B488-E6EF4FA6600E}"/>
    <pc:docChg chg="undo custSel addSld delSld modSld">
      <pc:chgData name="HADHRI Moncef" userId="895ef482-96ff-4dd4-9c74-0dc92131d96c" providerId="ADAL" clId="{D12E8F2D-18E1-4D59-B488-E6EF4FA6600E}" dt="2025-12-15T11:10:27.152" v="861" actId="20577"/>
      <pc:docMkLst>
        <pc:docMk/>
      </pc:docMkLst>
      <pc:sldChg chg="addSp delSp modSp mod">
        <pc:chgData name="HADHRI Moncef" userId="895ef482-96ff-4dd4-9c74-0dc92131d96c" providerId="ADAL" clId="{D12E8F2D-18E1-4D59-B488-E6EF4FA6600E}" dt="2025-12-02T10:02:40.721" v="26" actId="1076"/>
        <pc:sldMkLst>
          <pc:docMk/>
          <pc:sldMk cId="4170033829" sldId="263"/>
        </pc:sldMkLst>
        <pc:picChg chg="add mod">
          <ac:chgData name="HADHRI Moncef" userId="895ef482-96ff-4dd4-9c74-0dc92131d96c" providerId="ADAL" clId="{D12E8F2D-18E1-4D59-B488-E6EF4FA6600E}" dt="2025-12-02T10:02:40.721" v="26" actId="1076"/>
          <ac:picMkLst>
            <pc:docMk/>
            <pc:sldMk cId="4170033829" sldId="263"/>
            <ac:picMk id="7" creationId="{60C8C87E-9C43-D918-C8B4-7F00D8AFA5D2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09:56:23.927" v="13" actId="1076"/>
        <pc:sldMkLst>
          <pc:docMk/>
          <pc:sldMk cId="2217150510" sldId="264"/>
        </pc:sldMkLst>
        <pc:picChg chg="add mod">
          <ac:chgData name="HADHRI Moncef" userId="895ef482-96ff-4dd4-9c74-0dc92131d96c" providerId="ADAL" clId="{D12E8F2D-18E1-4D59-B488-E6EF4FA6600E}" dt="2025-12-02T09:56:23.927" v="13" actId="1076"/>
          <ac:picMkLst>
            <pc:docMk/>
            <pc:sldMk cId="2217150510" sldId="264"/>
            <ac:picMk id="7" creationId="{4ACF0326-37AF-56D0-23ED-EA19F802EA19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48:51.691" v="677" actId="1036"/>
        <pc:sldMkLst>
          <pc:docMk/>
          <pc:sldMk cId="995280875" sldId="265"/>
        </pc:sldMkLst>
        <pc:picChg chg="add mod">
          <ac:chgData name="HADHRI Moncef" userId="895ef482-96ff-4dd4-9c74-0dc92131d96c" providerId="ADAL" clId="{D12E8F2D-18E1-4D59-B488-E6EF4FA6600E}" dt="2025-12-02T11:48:51.691" v="677" actId="1036"/>
          <ac:picMkLst>
            <pc:docMk/>
            <pc:sldMk cId="995280875" sldId="265"/>
            <ac:picMk id="6" creationId="{A45B94C7-8657-0A7E-91DC-3CF4C3BBBF5D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5T09:21:44.695" v="815" actId="14100"/>
        <pc:sldMkLst>
          <pc:docMk/>
          <pc:sldMk cId="4110065170" sldId="266"/>
        </pc:sldMkLst>
        <pc:spChg chg="mod">
          <ac:chgData name="HADHRI Moncef" userId="895ef482-96ff-4dd4-9c74-0dc92131d96c" providerId="ADAL" clId="{D12E8F2D-18E1-4D59-B488-E6EF4FA6600E}" dt="2025-12-05T09:21:44.695" v="815" actId="14100"/>
          <ac:spMkLst>
            <pc:docMk/>
            <pc:sldMk cId="4110065170" sldId="266"/>
            <ac:spMk id="2" creationId="{741ABD40-8EC2-164C-1BB3-2D92268E8C16}"/>
          </ac:spMkLst>
        </pc:spChg>
        <pc:picChg chg="add mod">
          <ac:chgData name="HADHRI Moncef" userId="895ef482-96ff-4dd4-9c74-0dc92131d96c" providerId="ADAL" clId="{D12E8F2D-18E1-4D59-B488-E6EF4FA6600E}" dt="2025-12-02T11:48:47.566" v="670" actId="1036"/>
          <ac:picMkLst>
            <pc:docMk/>
            <pc:sldMk cId="4110065170" sldId="266"/>
            <ac:picMk id="7" creationId="{CD498D20-A000-FCE7-F8D0-8134BF3B5EC3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48:06.546" v="663" actId="14100"/>
        <pc:sldMkLst>
          <pc:docMk/>
          <pc:sldMk cId="2065605352" sldId="267"/>
        </pc:sldMkLst>
        <pc:picChg chg="add mod">
          <ac:chgData name="HADHRI Moncef" userId="895ef482-96ff-4dd4-9c74-0dc92131d96c" providerId="ADAL" clId="{D12E8F2D-18E1-4D59-B488-E6EF4FA6600E}" dt="2025-12-02T11:48:06.546" v="663" actId="14100"/>
          <ac:picMkLst>
            <pc:docMk/>
            <pc:sldMk cId="2065605352" sldId="267"/>
            <ac:picMk id="7" creationId="{DA376779-BC39-9DB8-F3E0-E7FA6064A5CF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10:30.364" v="789" actId="1076"/>
        <pc:sldMkLst>
          <pc:docMk/>
          <pc:sldMk cId="324673149" sldId="269"/>
        </pc:sldMkLst>
        <pc:picChg chg="add mod">
          <ac:chgData name="HADHRI Moncef" userId="895ef482-96ff-4dd4-9c74-0dc92131d96c" providerId="ADAL" clId="{D12E8F2D-18E1-4D59-B488-E6EF4FA6600E}" dt="2025-12-02T12:10:30.364" v="789" actId="1076"/>
          <ac:picMkLst>
            <pc:docMk/>
            <pc:sldMk cId="324673149" sldId="269"/>
            <ac:picMk id="9" creationId="{7B527305-7A7D-3E59-A9B7-26548C632450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10:51.307" v="796" actId="1035"/>
        <pc:sldMkLst>
          <pc:docMk/>
          <pc:sldMk cId="2082991864" sldId="270"/>
        </pc:sldMkLst>
        <pc:spChg chg="mod">
          <ac:chgData name="HADHRI Moncef" userId="895ef482-96ff-4dd4-9c74-0dc92131d96c" providerId="ADAL" clId="{D12E8F2D-18E1-4D59-B488-E6EF4FA6600E}" dt="2025-12-02T12:10:47.950" v="792" actId="20577"/>
          <ac:spMkLst>
            <pc:docMk/>
            <pc:sldMk cId="2082991864" sldId="270"/>
            <ac:spMk id="2" creationId="{0F1C8670-1BC5-9A3B-76F1-4B32B0541BA6}"/>
          </ac:spMkLst>
        </pc:spChg>
        <pc:picChg chg="add mod">
          <ac:chgData name="HADHRI Moncef" userId="895ef482-96ff-4dd4-9c74-0dc92131d96c" providerId="ADAL" clId="{D12E8F2D-18E1-4D59-B488-E6EF4FA6600E}" dt="2025-12-02T12:10:51.307" v="796" actId="1035"/>
          <ac:picMkLst>
            <pc:docMk/>
            <pc:sldMk cId="2082991864" sldId="270"/>
            <ac:picMk id="7" creationId="{5FB45A00-0B03-F607-2F3B-14A25FBAE544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43:15.037" v="632" actId="1037"/>
        <pc:sldMkLst>
          <pc:docMk/>
          <pc:sldMk cId="3802525730" sldId="271"/>
        </pc:sldMkLst>
        <pc:picChg chg="add mod">
          <ac:chgData name="HADHRI Moncef" userId="895ef482-96ff-4dd4-9c74-0dc92131d96c" providerId="ADAL" clId="{D12E8F2D-18E1-4D59-B488-E6EF4FA6600E}" dt="2025-12-02T11:42:48.733" v="624" actId="1036"/>
          <ac:picMkLst>
            <pc:docMk/>
            <pc:sldMk cId="3802525730" sldId="271"/>
            <ac:picMk id="6" creationId="{7E961FEB-761E-390B-413D-A33929ACB21A}"/>
          </ac:picMkLst>
        </pc:picChg>
        <pc:picChg chg="add mod">
          <ac:chgData name="HADHRI Moncef" userId="895ef482-96ff-4dd4-9c74-0dc92131d96c" providerId="ADAL" clId="{D12E8F2D-18E1-4D59-B488-E6EF4FA6600E}" dt="2025-12-02T11:43:15.037" v="632" actId="1037"/>
          <ac:picMkLst>
            <pc:docMk/>
            <pc:sldMk cId="3802525730" sldId="271"/>
            <ac:picMk id="8" creationId="{ABB36992-0555-A887-DF88-13819D1A53D5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43:43.085" v="637" actId="1076"/>
        <pc:sldMkLst>
          <pc:docMk/>
          <pc:sldMk cId="1043798312" sldId="272"/>
        </pc:sldMkLst>
        <pc:picChg chg="add mod">
          <ac:chgData name="HADHRI Moncef" userId="895ef482-96ff-4dd4-9c74-0dc92131d96c" providerId="ADAL" clId="{D12E8F2D-18E1-4D59-B488-E6EF4FA6600E}" dt="2025-12-02T11:43:43.085" v="637" actId="1076"/>
          <ac:picMkLst>
            <pc:docMk/>
            <pc:sldMk cId="1043798312" sldId="272"/>
            <ac:picMk id="6" creationId="{B218587A-9541-E9FC-39CB-1A674D47155C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11:10.347" v="805" actId="1035"/>
        <pc:sldMkLst>
          <pc:docMk/>
          <pc:sldMk cId="3811892495" sldId="273"/>
        </pc:sldMkLst>
        <pc:picChg chg="add mod">
          <ac:chgData name="HADHRI Moncef" userId="895ef482-96ff-4dd4-9c74-0dc92131d96c" providerId="ADAL" clId="{D12E8F2D-18E1-4D59-B488-E6EF4FA6600E}" dt="2025-12-02T12:11:10.347" v="805" actId="1035"/>
          <ac:picMkLst>
            <pc:docMk/>
            <pc:sldMk cId="3811892495" sldId="273"/>
            <ac:picMk id="7" creationId="{2EC1FD91-EEAB-83A0-4E7A-BD04D05DB8D7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45:45.996" v="658" actId="1076"/>
        <pc:sldMkLst>
          <pc:docMk/>
          <pc:sldMk cId="802019515" sldId="274"/>
        </pc:sldMkLst>
        <pc:picChg chg="add mod">
          <ac:chgData name="HADHRI Moncef" userId="895ef482-96ff-4dd4-9c74-0dc92131d96c" providerId="ADAL" clId="{D12E8F2D-18E1-4D59-B488-E6EF4FA6600E}" dt="2025-12-02T11:45:45.996" v="658" actId="1076"/>
          <ac:picMkLst>
            <pc:docMk/>
            <pc:sldMk cId="802019515" sldId="274"/>
            <ac:picMk id="7" creationId="{2388FC72-3F40-95AE-0FB5-3B791320C018}"/>
          </ac:picMkLst>
        </pc:picChg>
        <pc:picChg chg="add mod">
          <ac:chgData name="HADHRI Moncef" userId="895ef482-96ff-4dd4-9c74-0dc92131d96c" providerId="ADAL" clId="{D12E8F2D-18E1-4D59-B488-E6EF4FA6600E}" dt="2025-12-02T11:45:45.996" v="658" actId="1076"/>
          <ac:picMkLst>
            <pc:docMk/>
            <pc:sldMk cId="802019515" sldId="274"/>
            <ac:picMk id="9" creationId="{93BE0727-85AB-FE80-8767-FAAC4C9737EC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36:01.990" v="548" actId="1076"/>
        <pc:sldMkLst>
          <pc:docMk/>
          <pc:sldMk cId="3732897697" sldId="275"/>
        </pc:sldMkLst>
        <pc:picChg chg="add mod">
          <ac:chgData name="HADHRI Moncef" userId="895ef482-96ff-4dd4-9c74-0dc92131d96c" providerId="ADAL" clId="{D12E8F2D-18E1-4D59-B488-E6EF4FA6600E}" dt="2025-12-02T11:36:01.990" v="548" actId="1076"/>
          <ac:picMkLst>
            <pc:docMk/>
            <pc:sldMk cId="3732897697" sldId="275"/>
            <ac:picMk id="7" creationId="{EF7FB895-59C5-F07E-D860-646F5E90D2DE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37:42.962" v="573" actId="1035"/>
        <pc:sldMkLst>
          <pc:docMk/>
          <pc:sldMk cId="2224793215" sldId="276"/>
        </pc:sldMkLst>
        <pc:picChg chg="add mod">
          <ac:chgData name="HADHRI Moncef" userId="895ef482-96ff-4dd4-9c74-0dc92131d96c" providerId="ADAL" clId="{D12E8F2D-18E1-4D59-B488-E6EF4FA6600E}" dt="2025-12-02T11:37:42.962" v="573" actId="1035"/>
          <ac:picMkLst>
            <pc:docMk/>
            <pc:sldMk cId="2224793215" sldId="276"/>
            <ac:picMk id="7" creationId="{9907F02A-FD48-3BDC-4D78-6B32F553F16D}"/>
          </ac:picMkLst>
        </pc:picChg>
        <pc:picChg chg="add mod">
          <ac:chgData name="HADHRI Moncef" userId="895ef482-96ff-4dd4-9c74-0dc92131d96c" providerId="ADAL" clId="{D12E8F2D-18E1-4D59-B488-E6EF4FA6600E}" dt="2025-12-02T11:37:42.962" v="573" actId="1035"/>
          <ac:picMkLst>
            <pc:docMk/>
            <pc:sldMk cId="2224793215" sldId="276"/>
            <ac:picMk id="9" creationId="{F860346E-894C-7FB4-56D7-9C39F9CC5E4A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39:02.361" v="580" actId="1076"/>
        <pc:sldMkLst>
          <pc:docMk/>
          <pc:sldMk cId="2711007263" sldId="277"/>
        </pc:sldMkLst>
        <pc:picChg chg="add mod">
          <ac:chgData name="HADHRI Moncef" userId="895ef482-96ff-4dd4-9c74-0dc92131d96c" providerId="ADAL" clId="{D12E8F2D-18E1-4D59-B488-E6EF4FA6600E}" dt="2025-12-02T11:39:02.361" v="580" actId="1076"/>
          <ac:picMkLst>
            <pc:docMk/>
            <pc:sldMk cId="2711007263" sldId="277"/>
            <ac:picMk id="6" creationId="{BBEEA7FF-28E3-65DD-ABC4-051B8B3D62AD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10:02.395" v="786" actId="1076"/>
        <pc:sldMkLst>
          <pc:docMk/>
          <pc:sldMk cId="130206044" sldId="278"/>
        </pc:sldMkLst>
        <pc:picChg chg="add mod">
          <ac:chgData name="HADHRI Moncef" userId="895ef482-96ff-4dd4-9c74-0dc92131d96c" providerId="ADAL" clId="{D12E8F2D-18E1-4D59-B488-E6EF4FA6600E}" dt="2025-12-02T12:10:02.395" v="786" actId="1076"/>
          <ac:picMkLst>
            <pc:docMk/>
            <pc:sldMk cId="130206044" sldId="278"/>
            <ac:picMk id="7" creationId="{CAE893C4-2DD9-9F1D-F860-79A6E4A13856}"/>
          </ac:picMkLst>
        </pc:picChg>
      </pc:sldChg>
      <pc:sldChg chg="modSp mod">
        <pc:chgData name="HADHRI Moncef" userId="895ef482-96ff-4dd4-9c74-0dc92131d96c" providerId="ADAL" clId="{D12E8F2D-18E1-4D59-B488-E6EF4FA6600E}" dt="2025-12-02T12:10:10.832" v="787" actId="1076"/>
        <pc:sldMkLst>
          <pc:docMk/>
          <pc:sldMk cId="3048058600" sldId="279"/>
        </pc:sldMkLst>
        <pc:picChg chg="mod">
          <ac:chgData name="HADHRI Moncef" userId="895ef482-96ff-4dd4-9c74-0dc92131d96c" providerId="ADAL" clId="{D12E8F2D-18E1-4D59-B488-E6EF4FA6600E}" dt="2025-12-02T12:10:10.832" v="787" actId="1076"/>
          <ac:picMkLst>
            <pc:docMk/>
            <pc:sldMk cId="3048058600" sldId="279"/>
            <ac:picMk id="3" creationId="{630540F3-CCD6-0E13-A446-EA35FC5DE336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09:06.514" v="843" actId="20577"/>
        <pc:sldMkLst>
          <pc:docMk/>
          <pc:sldMk cId="2310744550" sldId="2147482049"/>
        </pc:sldMkLst>
        <pc:spChg chg="mod">
          <ac:chgData name="HADHRI Moncef" userId="895ef482-96ff-4dd4-9c74-0dc92131d96c" providerId="ADAL" clId="{D12E8F2D-18E1-4D59-B488-E6EF4FA6600E}" dt="2025-12-15T11:09:01.176" v="841" actId="20577"/>
          <ac:spMkLst>
            <pc:docMk/>
            <pc:sldMk cId="2310744550" sldId="2147482049"/>
            <ac:spMk id="2" creationId="{F7DFEC36-F2C9-2B20-D79E-55AF5828967F}"/>
          </ac:spMkLst>
        </pc:spChg>
        <pc:spChg chg="mod">
          <ac:chgData name="HADHRI Moncef" userId="895ef482-96ff-4dd4-9c74-0dc92131d96c" providerId="ADAL" clId="{D12E8F2D-18E1-4D59-B488-E6EF4FA6600E}" dt="2025-12-15T11:09:06.514" v="843" actId="20577"/>
          <ac:spMkLst>
            <pc:docMk/>
            <pc:sldMk cId="2310744550" sldId="2147482049"/>
            <ac:spMk id="5" creationId="{4744C102-D701-B54D-A715-9E79D83F505C}"/>
          </ac:spMkLst>
        </pc:spChg>
        <pc:picChg chg="add mod">
          <ac:chgData name="HADHRI Moncef" userId="895ef482-96ff-4dd4-9c74-0dc92131d96c" providerId="ADAL" clId="{D12E8F2D-18E1-4D59-B488-E6EF4FA6600E}" dt="2025-12-02T10:25:24.024" v="84" actId="1076"/>
          <ac:picMkLst>
            <pc:docMk/>
            <pc:sldMk cId="2310744550" sldId="2147482049"/>
            <ac:picMk id="9" creationId="{A6CBE65B-6DE1-1B94-F38D-D0EAA5C7DCB1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09:54.372" v="852" actId="20577"/>
        <pc:sldMkLst>
          <pc:docMk/>
          <pc:sldMk cId="3292341692" sldId="2147482053"/>
        </pc:sldMkLst>
        <pc:spChg chg="mod">
          <ac:chgData name="HADHRI Moncef" userId="895ef482-96ff-4dd4-9c74-0dc92131d96c" providerId="ADAL" clId="{D12E8F2D-18E1-4D59-B488-E6EF4FA6600E}" dt="2025-12-15T11:09:43.106" v="850" actId="20577"/>
          <ac:spMkLst>
            <pc:docMk/>
            <pc:sldMk cId="3292341692" sldId="2147482053"/>
            <ac:spMk id="2" creationId="{345F7461-8918-4499-5A78-B20EB195D623}"/>
          </ac:spMkLst>
        </pc:spChg>
        <pc:spChg chg="mod">
          <ac:chgData name="HADHRI Moncef" userId="895ef482-96ff-4dd4-9c74-0dc92131d96c" providerId="ADAL" clId="{D12E8F2D-18E1-4D59-B488-E6EF4FA6600E}" dt="2025-12-15T11:09:54.372" v="852" actId="20577"/>
          <ac:spMkLst>
            <pc:docMk/>
            <pc:sldMk cId="3292341692" sldId="2147482053"/>
            <ac:spMk id="5" creationId="{D8798351-20E0-A3D6-162B-14F61C9B72D2}"/>
          </ac:spMkLst>
        </pc:spChg>
        <pc:picChg chg="add mod">
          <ac:chgData name="HADHRI Moncef" userId="895ef482-96ff-4dd4-9c74-0dc92131d96c" providerId="ADAL" clId="{D12E8F2D-18E1-4D59-B488-E6EF4FA6600E}" dt="2025-12-02T10:48:20.449" v="163" actId="14100"/>
          <ac:picMkLst>
            <pc:docMk/>
            <pc:sldMk cId="3292341692" sldId="2147482053"/>
            <ac:picMk id="10" creationId="{AA0753A1-B9E7-6183-CA37-BDF63F2D4060}"/>
          </ac:picMkLst>
        </pc:picChg>
        <pc:picChg chg="add mod">
          <ac:chgData name="HADHRI Moncef" userId="895ef482-96ff-4dd4-9c74-0dc92131d96c" providerId="ADAL" clId="{D12E8F2D-18E1-4D59-B488-E6EF4FA6600E}" dt="2025-12-02T10:49:13.307" v="176" actId="1036"/>
          <ac:picMkLst>
            <pc:docMk/>
            <pc:sldMk cId="3292341692" sldId="2147482053"/>
            <ac:picMk id="12" creationId="{6ADA35F0-5345-2150-3433-5E731251B0A9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10:06.565" v="855" actId="20577"/>
        <pc:sldMkLst>
          <pc:docMk/>
          <pc:sldMk cId="2496185620" sldId="2147482054"/>
        </pc:sldMkLst>
        <pc:spChg chg="mod">
          <ac:chgData name="HADHRI Moncef" userId="895ef482-96ff-4dd4-9c74-0dc92131d96c" providerId="ADAL" clId="{D12E8F2D-18E1-4D59-B488-E6EF4FA6600E}" dt="2025-12-15T11:10:03.757" v="853" actId="20577"/>
          <ac:spMkLst>
            <pc:docMk/>
            <pc:sldMk cId="2496185620" sldId="2147482054"/>
            <ac:spMk id="2" creationId="{21473521-F09A-18A9-81AC-E89931512EE6}"/>
          </ac:spMkLst>
        </pc:spChg>
        <pc:spChg chg="mod">
          <ac:chgData name="HADHRI Moncef" userId="895ef482-96ff-4dd4-9c74-0dc92131d96c" providerId="ADAL" clId="{D12E8F2D-18E1-4D59-B488-E6EF4FA6600E}" dt="2025-12-15T11:10:06.565" v="855" actId="20577"/>
          <ac:spMkLst>
            <pc:docMk/>
            <pc:sldMk cId="2496185620" sldId="2147482054"/>
            <ac:spMk id="5" creationId="{A61BA1A0-51CE-FB26-E1AB-5B76FEEFD068}"/>
          </ac:spMkLst>
        </pc:spChg>
        <pc:picChg chg="add mod">
          <ac:chgData name="HADHRI Moncef" userId="895ef482-96ff-4dd4-9c74-0dc92131d96c" providerId="ADAL" clId="{D12E8F2D-18E1-4D59-B488-E6EF4FA6600E}" dt="2025-12-02T11:52:20.961" v="684" actId="14100"/>
          <ac:picMkLst>
            <pc:docMk/>
            <pc:sldMk cId="2496185620" sldId="2147482054"/>
            <ac:picMk id="7" creationId="{53411E05-4B94-9028-2C65-061D0D9F283B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10:15.031" v="858" actId="20577"/>
        <pc:sldMkLst>
          <pc:docMk/>
          <pc:sldMk cId="2164535539" sldId="2147482055"/>
        </pc:sldMkLst>
        <pc:spChg chg="mod">
          <ac:chgData name="HADHRI Moncef" userId="895ef482-96ff-4dd4-9c74-0dc92131d96c" providerId="ADAL" clId="{D12E8F2D-18E1-4D59-B488-E6EF4FA6600E}" dt="2025-12-15T11:10:12.588" v="856" actId="20577"/>
          <ac:spMkLst>
            <pc:docMk/>
            <pc:sldMk cId="2164535539" sldId="2147482055"/>
            <ac:spMk id="2" creationId="{435B76B7-0FDD-E71D-CB45-77A5274409A8}"/>
          </ac:spMkLst>
        </pc:spChg>
        <pc:spChg chg="mod">
          <ac:chgData name="HADHRI Moncef" userId="895ef482-96ff-4dd4-9c74-0dc92131d96c" providerId="ADAL" clId="{D12E8F2D-18E1-4D59-B488-E6EF4FA6600E}" dt="2025-12-15T11:10:15.031" v="858" actId="20577"/>
          <ac:spMkLst>
            <pc:docMk/>
            <pc:sldMk cId="2164535539" sldId="2147482055"/>
            <ac:spMk id="5" creationId="{2B2313D7-A4C1-CF7B-3D72-099CACF27E66}"/>
          </ac:spMkLst>
        </pc:spChg>
        <pc:picChg chg="add mod">
          <ac:chgData name="HADHRI Moncef" userId="895ef482-96ff-4dd4-9c74-0dc92131d96c" providerId="ADAL" clId="{D12E8F2D-18E1-4D59-B488-E6EF4FA6600E}" dt="2025-12-02T10:53:31.235" v="215" actId="1037"/>
          <ac:picMkLst>
            <pc:docMk/>
            <pc:sldMk cId="2164535539" sldId="2147482055"/>
            <ac:picMk id="7" creationId="{E7BF2DF6-C4A8-9E1F-633D-4A7745AF3AD0}"/>
          </ac:picMkLst>
        </pc:picChg>
        <pc:picChg chg="add mod">
          <ac:chgData name="HADHRI Moncef" userId="895ef482-96ff-4dd4-9c74-0dc92131d96c" providerId="ADAL" clId="{D12E8F2D-18E1-4D59-B488-E6EF4FA6600E}" dt="2025-12-02T10:53:31.235" v="215" actId="1037"/>
          <ac:picMkLst>
            <pc:docMk/>
            <pc:sldMk cId="2164535539" sldId="2147482055"/>
            <ac:picMk id="9" creationId="{AF7E29ED-FA7E-0DA0-AA5F-F6B0487AAE89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53:44.368" v="692" actId="1036"/>
        <pc:sldMkLst>
          <pc:docMk/>
          <pc:sldMk cId="3233522186" sldId="2147482057"/>
        </pc:sldMkLst>
        <pc:spChg chg="mod">
          <ac:chgData name="HADHRI Moncef" userId="895ef482-96ff-4dd4-9c74-0dc92131d96c" providerId="ADAL" clId="{D12E8F2D-18E1-4D59-B488-E6EF4FA6600E}" dt="2025-12-02T10:56:16.055" v="241" actId="20577"/>
          <ac:spMkLst>
            <pc:docMk/>
            <pc:sldMk cId="3233522186" sldId="2147482057"/>
            <ac:spMk id="5" creationId="{7CDB39F2-DD2A-194A-0934-8D371A3E46D4}"/>
          </ac:spMkLst>
        </pc:spChg>
        <pc:picChg chg="add mod">
          <ac:chgData name="HADHRI Moncef" userId="895ef482-96ff-4dd4-9c74-0dc92131d96c" providerId="ADAL" clId="{D12E8F2D-18E1-4D59-B488-E6EF4FA6600E}" dt="2025-12-02T11:53:44.368" v="692" actId="1036"/>
          <ac:picMkLst>
            <pc:docMk/>
            <pc:sldMk cId="3233522186" sldId="2147482057"/>
            <ac:picMk id="7" creationId="{C4CDB7AC-87D4-46FD-86CD-D26B2EB199C7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0:58:05.940" v="278" actId="1038"/>
        <pc:sldMkLst>
          <pc:docMk/>
          <pc:sldMk cId="819441386" sldId="2147482058"/>
        </pc:sldMkLst>
        <pc:spChg chg="mod">
          <ac:chgData name="HADHRI Moncef" userId="895ef482-96ff-4dd4-9c74-0dc92131d96c" providerId="ADAL" clId="{D12E8F2D-18E1-4D59-B488-E6EF4FA6600E}" dt="2025-11-28T08:09:54.347" v="1" actId="20577"/>
          <ac:spMkLst>
            <pc:docMk/>
            <pc:sldMk cId="819441386" sldId="2147482058"/>
            <ac:spMk id="2" creationId="{E7A3870D-8720-7CCD-37A9-00B03FB04CDE}"/>
          </ac:spMkLst>
        </pc:spChg>
        <pc:picChg chg="add mod">
          <ac:chgData name="HADHRI Moncef" userId="895ef482-96ff-4dd4-9c74-0dc92131d96c" providerId="ADAL" clId="{D12E8F2D-18E1-4D59-B488-E6EF4FA6600E}" dt="2025-12-02T10:58:02.724" v="268" actId="1038"/>
          <ac:picMkLst>
            <pc:docMk/>
            <pc:sldMk cId="819441386" sldId="2147482058"/>
            <ac:picMk id="6" creationId="{E5EF8134-0491-28B3-E6C9-DDDF63D4094F}"/>
          </ac:picMkLst>
        </pc:picChg>
        <pc:picChg chg="add mod">
          <ac:chgData name="HADHRI Moncef" userId="895ef482-96ff-4dd4-9c74-0dc92131d96c" providerId="ADAL" clId="{D12E8F2D-18E1-4D59-B488-E6EF4FA6600E}" dt="2025-12-02T10:58:05.940" v="278" actId="1038"/>
          <ac:picMkLst>
            <pc:docMk/>
            <pc:sldMk cId="819441386" sldId="2147482058"/>
            <ac:picMk id="9" creationId="{E6DF972F-1D4C-5A99-9398-45B73FA6D2E5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55:28.046" v="700" actId="1035"/>
        <pc:sldMkLst>
          <pc:docMk/>
          <pc:sldMk cId="3399637004" sldId="2147482059"/>
        </pc:sldMkLst>
        <pc:picChg chg="add mod">
          <ac:chgData name="HADHRI Moncef" userId="895ef482-96ff-4dd4-9c74-0dc92131d96c" providerId="ADAL" clId="{D12E8F2D-18E1-4D59-B488-E6EF4FA6600E}" dt="2025-12-02T11:55:28.046" v="700" actId="1035"/>
          <ac:picMkLst>
            <pc:docMk/>
            <pc:sldMk cId="3399637004" sldId="2147482059"/>
            <ac:picMk id="6" creationId="{4359CE99-25FD-3C4F-61EA-15CA0A3D37D2}"/>
          </ac:picMkLst>
        </pc:picChg>
        <pc:picChg chg="add mod">
          <ac:chgData name="HADHRI Moncef" userId="895ef482-96ff-4dd4-9c74-0dc92131d96c" providerId="ADAL" clId="{D12E8F2D-18E1-4D59-B488-E6EF4FA6600E}" dt="2025-12-02T11:55:28.046" v="700" actId="1035"/>
          <ac:picMkLst>
            <pc:docMk/>
            <pc:sldMk cId="3399637004" sldId="2147482059"/>
            <ac:picMk id="10" creationId="{CBB7B00D-EDB5-EF6C-2F98-BC4A66EE74EA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55:54.865" v="702" actId="1076"/>
        <pc:sldMkLst>
          <pc:docMk/>
          <pc:sldMk cId="500635817" sldId="2147482060"/>
        </pc:sldMkLst>
        <pc:picChg chg="add mod">
          <ac:chgData name="HADHRI Moncef" userId="895ef482-96ff-4dd4-9c74-0dc92131d96c" providerId="ADAL" clId="{D12E8F2D-18E1-4D59-B488-E6EF4FA6600E}" dt="2025-12-02T11:55:54.865" v="702" actId="1076"/>
          <ac:picMkLst>
            <pc:docMk/>
            <pc:sldMk cId="500635817" sldId="2147482060"/>
            <ac:picMk id="7" creationId="{54F0F8D3-D87A-316D-D8ED-4EC4616B46A7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56:26.915" v="710" actId="20577"/>
        <pc:sldMkLst>
          <pc:docMk/>
          <pc:sldMk cId="1980982857" sldId="2147482061"/>
        </pc:sldMkLst>
        <pc:spChg chg="mod">
          <ac:chgData name="HADHRI Moncef" userId="895ef482-96ff-4dd4-9c74-0dc92131d96c" providerId="ADAL" clId="{D12E8F2D-18E1-4D59-B488-E6EF4FA6600E}" dt="2025-12-02T11:56:26.915" v="710" actId="20577"/>
          <ac:spMkLst>
            <pc:docMk/>
            <pc:sldMk cId="1980982857" sldId="2147482061"/>
            <ac:spMk id="2" creationId="{B85F2795-7784-F521-63F5-F4C93320CED8}"/>
          </ac:spMkLst>
        </pc:spChg>
        <pc:picChg chg="add mod">
          <ac:chgData name="HADHRI Moncef" userId="895ef482-96ff-4dd4-9c74-0dc92131d96c" providerId="ADAL" clId="{D12E8F2D-18E1-4D59-B488-E6EF4FA6600E}" dt="2025-12-02T11:06:06.890" v="355" actId="1076"/>
          <ac:picMkLst>
            <pc:docMk/>
            <pc:sldMk cId="1980982857" sldId="2147482061"/>
            <ac:picMk id="7" creationId="{D42C3129-537B-9565-2335-D83B57D1381B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05:54.615" v="352" actId="1076"/>
        <pc:sldMkLst>
          <pc:docMk/>
          <pc:sldMk cId="1820331292" sldId="2147482063"/>
        </pc:sldMkLst>
        <pc:picChg chg="add mod">
          <ac:chgData name="HADHRI Moncef" userId="895ef482-96ff-4dd4-9c74-0dc92131d96c" providerId="ADAL" clId="{D12E8F2D-18E1-4D59-B488-E6EF4FA6600E}" dt="2025-12-02T11:05:53.242" v="351" actId="1076"/>
          <ac:picMkLst>
            <pc:docMk/>
            <pc:sldMk cId="1820331292" sldId="2147482063"/>
            <ac:picMk id="8" creationId="{22941BBA-EDA7-C06E-D334-126EAAC6ED7D}"/>
          </ac:picMkLst>
        </pc:picChg>
        <pc:picChg chg="add mod">
          <ac:chgData name="HADHRI Moncef" userId="895ef482-96ff-4dd4-9c74-0dc92131d96c" providerId="ADAL" clId="{D12E8F2D-18E1-4D59-B488-E6EF4FA6600E}" dt="2025-12-02T11:05:54.615" v="352" actId="1076"/>
          <ac:picMkLst>
            <pc:docMk/>
            <pc:sldMk cId="1820331292" sldId="2147482063"/>
            <ac:picMk id="10" creationId="{2A3B58DF-87A9-AE63-E7B5-FB3A1A49BA83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04:42.414" v="754"/>
        <pc:sldMkLst>
          <pc:docMk/>
          <pc:sldMk cId="628419550" sldId="2147482067"/>
        </pc:sldMkLst>
        <pc:spChg chg="mod">
          <ac:chgData name="HADHRI Moncef" userId="895ef482-96ff-4dd4-9c74-0dc92131d96c" providerId="ADAL" clId="{D12E8F2D-18E1-4D59-B488-E6EF4FA6600E}" dt="2025-12-02T12:04:33.891" v="751" actId="20577"/>
          <ac:spMkLst>
            <pc:docMk/>
            <pc:sldMk cId="628419550" sldId="2147482067"/>
            <ac:spMk id="2" creationId="{786495A7-2154-759D-E35C-BA26BDBA1547}"/>
          </ac:spMkLst>
        </pc:spChg>
        <pc:spChg chg="mod">
          <ac:chgData name="HADHRI Moncef" userId="895ef482-96ff-4dd4-9c74-0dc92131d96c" providerId="ADAL" clId="{D12E8F2D-18E1-4D59-B488-E6EF4FA6600E}" dt="2025-12-02T12:04:42.414" v="754"/>
          <ac:spMkLst>
            <pc:docMk/>
            <pc:sldMk cId="628419550" sldId="2147482067"/>
            <ac:spMk id="5" creationId="{A9616F95-42DB-7442-0703-F54BA7574423}"/>
          </ac:spMkLst>
        </pc:spChg>
        <pc:picChg chg="add mod">
          <ac:chgData name="HADHRI Moncef" userId="895ef482-96ff-4dd4-9c74-0dc92131d96c" providerId="ADAL" clId="{D12E8F2D-18E1-4D59-B488-E6EF4FA6600E}" dt="2025-12-02T11:10:58.827" v="428" actId="1036"/>
          <ac:picMkLst>
            <pc:docMk/>
            <pc:sldMk cId="628419550" sldId="2147482067"/>
            <ac:picMk id="6" creationId="{77440BC1-137D-8CEC-4038-77157466916E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10:27.152" v="861" actId="20577"/>
        <pc:sldMkLst>
          <pc:docMk/>
          <pc:sldMk cId="4188308751" sldId="2147482309"/>
        </pc:sldMkLst>
        <pc:spChg chg="mod">
          <ac:chgData name="HADHRI Moncef" userId="895ef482-96ff-4dd4-9c74-0dc92131d96c" providerId="ADAL" clId="{D12E8F2D-18E1-4D59-B488-E6EF4FA6600E}" dt="2025-12-15T11:10:22.348" v="859" actId="20577"/>
          <ac:spMkLst>
            <pc:docMk/>
            <pc:sldMk cId="4188308751" sldId="2147482309"/>
            <ac:spMk id="2" creationId="{5951D4CD-D68B-9B50-1A9C-60CDC70C17CC}"/>
          </ac:spMkLst>
        </pc:spChg>
        <pc:spChg chg="add mod">
          <ac:chgData name="HADHRI Moncef" userId="895ef482-96ff-4dd4-9c74-0dc92131d96c" providerId="ADAL" clId="{D12E8F2D-18E1-4D59-B488-E6EF4FA6600E}" dt="2025-12-02T15:13:43.814" v="812" actId="20577"/>
          <ac:spMkLst>
            <pc:docMk/>
            <pc:sldMk cId="4188308751" sldId="2147482309"/>
            <ac:spMk id="3" creationId="{33DB9DAE-B0FA-F10D-6DB8-377E94CD7505}"/>
          </ac:spMkLst>
        </pc:spChg>
        <pc:spChg chg="mod">
          <ac:chgData name="HADHRI Moncef" userId="895ef482-96ff-4dd4-9c74-0dc92131d96c" providerId="ADAL" clId="{D12E8F2D-18E1-4D59-B488-E6EF4FA6600E}" dt="2025-12-15T11:10:27.152" v="861" actId="20577"/>
          <ac:spMkLst>
            <pc:docMk/>
            <pc:sldMk cId="4188308751" sldId="2147482309"/>
            <ac:spMk id="4" creationId="{11635122-1FEC-7C34-F5D2-AB76079FC532}"/>
          </ac:spMkLst>
        </pc:spChg>
        <pc:picChg chg="add mod">
          <ac:chgData name="HADHRI Moncef" userId="895ef482-96ff-4dd4-9c74-0dc92131d96c" providerId="ADAL" clId="{D12E8F2D-18E1-4D59-B488-E6EF4FA6600E}" dt="2025-12-02T15:13:08.328" v="806" actId="1076"/>
          <ac:picMkLst>
            <pc:docMk/>
            <pc:sldMk cId="4188308751" sldId="2147482309"/>
            <ac:picMk id="7" creationId="{6D3419AB-59E5-47F1-FF13-6B17D803BB68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08:17.562" v="833" actId="20577"/>
        <pc:sldMkLst>
          <pc:docMk/>
          <pc:sldMk cId="2307775191" sldId="2147482325"/>
        </pc:sldMkLst>
        <pc:spChg chg="mod">
          <ac:chgData name="HADHRI Moncef" userId="895ef482-96ff-4dd4-9c74-0dc92131d96c" providerId="ADAL" clId="{D12E8F2D-18E1-4D59-B488-E6EF4FA6600E}" dt="2025-12-15T11:08:06.986" v="816" actId="20577"/>
          <ac:spMkLst>
            <pc:docMk/>
            <pc:sldMk cId="2307775191" sldId="2147482325"/>
            <ac:spMk id="2" creationId="{D4A56995-F792-11F0-5EDC-0C9134A0E3B7}"/>
          </ac:spMkLst>
        </pc:spChg>
        <pc:spChg chg="mod">
          <ac:chgData name="HADHRI Moncef" userId="895ef482-96ff-4dd4-9c74-0dc92131d96c" providerId="ADAL" clId="{D12E8F2D-18E1-4D59-B488-E6EF4FA6600E}" dt="2025-12-15T11:08:17.562" v="833" actId="20577"/>
          <ac:spMkLst>
            <pc:docMk/>
            <pc:sldMk cId="2307775191" sldId="2147482325"/>
            <ac:spMk id="5" creationId="{A01E6D48-FFC6-C37E-6C98-D158A0ED5ED1}"/>
          </ac:spMkLst>
        </pc:spChg>
        <pc:picChg chg="add mod">
          <ac:chgData name="HADHRI Moncef" userId="895ef482-96ff-4dd4-9c74-0dc92131d96c" providerId="ADAL" clId="{D12E8F2D-18E1-4D59-B488-E6EF4FA6600E}" dt="2025-12-02T11:49:28.532" v="680" actId="1036"/>
          <ac:picMkLst>
            <pc:docMk/>
            <pc:sldMk cId="2307775191" sldId="2147482325"/>
            <ac:picMk id="6" creationId="{CEDE56A5-E4F2-3924-1BAA-95BB28AB83A3}"/>
          </ac:picMkLst>
        </pc:picChg>
      </pc:sldChg>
      <pc:sldChg chg="addSp delSp modSp mod modClrScheme chgLayout">
        <pc:chgData name="HADHRI Moncef" userId="895ef482-96ff-4dd4-9c74-0dc92131d96c" providerId="ADAL" clId="{D12E8F2D-18E1-4D59-B488-E6EF4FA6600E}" dt="2025-12-02T12:05:45.618" v="757" actId="1036"/>
        <pc:sldMkLst>
          <pc:docMk/>
          <pc:sldMk cId="1945680942" sldId="2147482326"/>
        </pc:sldMkLst>
        <pc:spChg chg="mod">
          <ac:chgData name="HADHRI Moncef" userId="895ef482-96ff-4dd4-9c74-0dc92131d96c" providerId="ADAL" clId="{D12E8F2D-18E1-4D59-B488-E6EF4FA6600E}" dt="2025-12-02T11:28:12.113" v="477" actId="26606"/>
          <ac:spMkLst>
            <pc:docMk/>
            <pc:sldMk cId="1945680942" sldId="2147482326"/>
            <ac:spMk id="2" creationId="{8167D385-4792-04A8-F616-042B156C1B4B}"/>
          </ac:spMkLst>
        </pc:spChg>
        <pc:spChg chg="mod ord modVis">
          <ac:chgData name="HADHRI Moncef" userId="895ef482-96ff-4dd4-9c74-0dc92131d96c" providerId="ADAL" clId="{D12E8F2D-18E1-4D59-B488-E6EF4FA6600E}" dt="2025-12-02T11:28:12.113" v="477" actId="26606"/>
          <ac:spMkLst>
            <pc:docMk/>
            <pc:sldMk cId="1945680942" sldId="2147482326"/>
            <ac:spMk id="4" creationId="{E848D626-00C0-A1D5-67C4-0BE7B7A70A52}"/>
          </ac:spMkLst>
        </pc:spChg>
        <pc:spChg chg="mod">
          <ac:chgData name="HADHRI Moncef" userId="895ef482-96ff-4dd4-9c74-0dc92131d96c" providerId="ADAL" clId="{D12E8F2D-18E1-4D59-B488-E6EF4FA6600E}" dt="2025-12-02T11:28:12.113" v="477" actId="26606"/>
          <ac:spMkLst>
            <pc:docMk/>
            <pc:sldMk cId="1945680942" sldId="2147482326"/>
            <ac:spMk id="5" creationId="{C43C2DBA-92CC-165E-0DB7-B137488420D7}"/>
          </ac:spMkLst>
        </pc:spChg>
        <pc:picChg chg="add mod">
          <ac:chgData name="HADHRI Moncef" userId="895ef482-96ff-4dd4-9c74-0dc92131d96c" providerId="ADAL" clId="{D12E8F2D-18E1-4D59-B488-E6EF4FA6600E}" dt="2025-12-02T12:05:45.618" v="757" actId="1036"/>
          <ac:picMkLst>
            <pc:docMk/>
            <pc:sldMk cId="1945680942" sldId="2147482326"/>
            <ac:picMk id="7" creationId="{1FCBC1E6-3E8C-CDED-E255-46F99B1F29C9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05:59.539" v="758" actId="1036"/>
        <pc:sldMkLst>
          <pc:docMk/>
          <pc:sldMk cId="2284477514" sldId="2147482327"/>
        </pc:sldMkLst>
        <pc:picChg chg="add mod">
          <ac:chgData name="HADHRI Moncef" userId="895ef482-96ff-4dd4-9c74-0dc92131d96c" providerId="ADAL" clId="{D12E8F2D-18E1-4D59-B488-E6EF4FA6600E}" dt="2025-12-02T12:05:59.539" v="758" actId="1036"/>
          <ac:picMkLst>
            <pc:docMk/>
            <pc:sldMk cId="2284477514" sldId="2147482327"/>
            <ac:picMk id="7" creationId="{CB142740-2A07-D919-07F3-AAF201CB1836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30:18.497" v="523" actId="1035"/>
        <pc:sldMkLst>
          <pc:docMk/>
          <pc:sldMk cId="991953204" sldId="2147482328"/>
        </pc:sldMkLst>
        <pc:picChg chg="add mod">
          <ac:chgData name="HADHRI Moncef" userId="895ef482-96ff-4dd4-9c74-0dc92131d96c" providerId="ADAL" clId="{D12E8F2D-18E1-4D59-B488-E6EF4FA6600E}" dt="2025-12-02T11:30:18.497" v="523" actId="1035"/>
          <ac:picMkLst>
            <pc:docMk/>
            <pc:sldMk cId="991953204" sldId="2147482328"/>
            <ac:picMk id="7" creationId="{E6AFFCA1-4C76-E83A-A644-997AEFD2C914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09:02.186" v="785" actId="1076"/>
        <pc:sldMkLst>
          <pc:docMk/>
          <pc:sldMk cId="3683617519" sldId="2147482329"/>
        </pc:sldMkLst>
        <pc:picChg chg="add mod">
          <ac:chgData name="HADHRI Moncef" userId="895ef482-96ff-4dd4-9c74-0dc92131d96c" providerId="ADAL" clId="{D12E8F2D-18E1-4D59-B488-E6EF4FA6600E}" dt="2025-12-02T12:09:02.186" v="785" actId="1076"/>
          <ac:picMkLst>
            <pc:docMk/>
            <pc:sldMk cId="3683617519" sldId="2147482329"/>
            <ac:picMk id="10" creationId="{52983557-ABE6-217E-6387-3004896EB7DE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03:01.911" v="712" actId="1076"/>
        <pc:sldMkLst>
          <pc:docMk/>
          <pc:sldMk cId="158234438" sldId="2147482331"/>
        </pc:sldMkLst>
        <pc:spChg chg="mod">
          <ac:chgData name="HADHRI Moncef" userId="895ef482-96ff-4dd4-9c74-0dc92131d96c" providerId="ADAL" clId="{D12E8F2D-18E1-4D59-B488-E6EF4FA6600E}" dt="2025-12-02T11:08:29.204" v="402" actId="20577"/>
          <ac:spMkLst>
            <pc:docMk/>
            <pc:sldMk cId="158234438" sldId="2147482331"/>
            <ac:spMk id="5" creationId="{DDD0A881-C3A2-7DEA-35BF-0ED99F97F26F}"/>
          </ac:spMkLst>
        </pc:spChg>
        <pc:picChg chg="add mod">
          <ac:chgData name="HADHRI Moncef" userId="895ef482-96ff-4dd4-9c74-0dc92131d96c" providerId="ADAL" clId="{D12E8F2D-18E1-4D59-B488-E6EF4FA6600E}" dt="2025-12-02T12:03:01.911" v="712" actId="1076"/>
          <ac:picMkLst>
            <pc:docMk/>
            <pc:sldMk cId="158234438" sldId="2147482331"/>
            <ac:picMk id="6" creationId="{8C0D7731-0D86-D79C-465C-C61FD7F88A1D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04:24.298" v="750" actId="20577"/>
        <pc:sldMkLst>
          <pc:docMk/>
          <pc:sldMk cId="4236015116" sldId="2147482332"/>
        </pc:sldMkLst>
        <pc:spChg chg="mod">
          <ac:chgData name="HADHRI Moncef" userId="895ef482-96ff-4dd4-9c74-0dc92131d96c" providerId="ADAL" clId="{D12E8F2D-18E1-4D59-B488-E6EF4FA6600E}" dt="2025-12-02T12:04:24.298" v="750" actId="20577"/>
          <ac:spMkLst>
            <pc:docMk/>
            <pc:sldMk cId="4236015116" sldId="2147482332"/>
            <ac:spMk id="2" creationId="{D1C91AF5-3CEF-5BA1-D86E-7DFC7582F20F}"/>
          </ac:spMkLst>
        </pc:spChg>
        <pc:spChg chg="mod">
          <ac:chgData name="HADHRI Moncef" userId="895ef482-96ff-4dd4-9c74-0dc92131d96c" providerId="ADAL" clId="{D12E8F2D-18E1-4D59-B488-E6EF4FA6600E}" dt="2025-12-02T12:04:01.219" v="749" actId="20577"/>
          <ac:spMkLst>
            <pc:docMk/>
            <pc:sldMk cId="4236015116" sldId="2147482332"/>
            <ac:spMk id="5" creationId="{06391858-3CE2-22BA-0F36-25932B012197}"/>
          </ac:spMkLst>
        </pc:spChg>
        <pc:picChg chg="add mod">
          <ac:chgData name="HADHRI Moncef" userId="895ef482-96ff-4dd4-9c74-0dc92131d96c" providerId="ADAL" clId="{D12E8F2D-18E1-4D59-B488-E6EF4FA6600E}" dt="2025-12-02T11:10:02.962" v="418" actId="1036"/>
          <ac:picMkLst>
            <pc:docMk/>
            <pc:sldMk cId="4236015116" sldId="2147482332"/>
            <ac:picMk id="7" creationId="{06AD9F29-5D20-72FD-1A2C-F96282484AA8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2:05:33.793" v="755" actId="14100"/>
        <pc:sldMkLst>
          <pc:docMk/>
          <pc:sldMk cId="3028850821" sldId="2147482333"/>
        </pc:sldMkLst>
        <pc:spChg chg="mod">
          <ac:chgData name="HADHRI Moncef" userId="895ef482-96ff-4dd4-9c74-0dc92131d96c" providerId="ADAL" clId="{D12E8F2D-18E1-4D59-B488-E6EF4FA6600E}" dt="2025-12-02T11:12:13.699" v="438" actId="1076"/>
          <ac:spMkLst>
            <pc:docMk/>
            <pc:sldMk cId="3028850821" sldId="2147482333"/>
            <ac:spMk id="5" creationId="{7B4595B9-BEC4-F694-CE11-FF5DD22941C9}"/>
          </ac:spMkLst>
        </pc:spChg>
        <pc:picChg chg="add mod">
          <ac:chgData name="HADHRI Moncef" userId="895ef482-96ff-4dd4-9c74-0dc92131d96c" providerId="ADAL" clId="{D12E8F2D-18E1-4D59-B488-E6EF4FA6600E}" dt="2025-12-02T12:05:33.793" v="755" actId="14100"/>
          <ac:picMkLst>
            <pc:docMk/>
            <pc:sldMk cId="3028850821" sldId="2147482333"/>
            <ac:picMk id="9" creationId="{730FAB5C-EFCD-0D3E-E421-71D3C9E0A2B2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09:56:14.101" v="12" actId="1076"/>
        <pc:sldMkLst>
          <pc:docMk/>
          <pc:sldMk cId="1474972053" sldId="2147482334"/>
        </pc:sldMkLst>
        <pc:picChg chg="add mod">
          <ac:chgData name="HADHRI Moncef" userId="895ef482-96ff-4dd4-9c74-0dc92131d96c" providerId="ADAL" clId="{D12E8F2D-18E1-4D59-B488-E6EF4FA6600E}" dt="2025-12-02T09:56:14.101" v="12" actId="1076"/>
          <ac:picMkLst>
            <pc:docMk/>
            <pc:sldMk cId="1474972053" sldId="2147482334"/>
            <ac:picMk id="7" creationId="{F90C0C72-079F-CD2F-8314-A6277A8EDA7A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09:57:00.324" v="17" actId="1076"/>
        <pc:sldMkLst>
          <pc:docMk/>
          <pc:sldMk cId="1421777269" sldId="2147482335"/>
        </pc:sldMkLst>
        <pc:picChg chg="add mod">
          <ac:chgData name="HADHRI Moncef" userId="895ef482-96ff-4dd4-9c74-0dc92131d96c" providerId="ADAL" clId="{D12E8F2D-18E1-4D59-B488-E6EF4FA6600E}" dt="2025-12-02T09:57:00.324" v="17" actId="1076"/>
          <ac:picMkLst>
            <pc:docMk/>
            <pc:sldMk cId="1421777269" sldId="2147482335"/>
            <ac:picMk id="6" creationId="{7B027DCE-A250-6B8A-17C7-216D2728B720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47:12.597" v="660" actId="1076"/>
        <pc:sldMkLst>
          <pc:docMk/>
          <pc:sldMk cId="353246326" sldId="2147482336"/>
        </pc:sldMkLst>
        <pc:picChg chg="add mod">
          <ac:chgData name="HADHRI Moncef" userId="895ef482-96ff-4dd4-9c74-0dc92131d96c" providerId="ADAL" clId="{D12E8F2D-18E1-4D59-B488-E6EF4FA6600E}" dt="2025-12-02T11:47:12.597" v="660" actId="1076"/>
          <ac:picMkLst>
            <pc:docMk/>
            <pc:sldMk cId="353246326" sldId="2147482336"/>
            <ac:picMk id="7" creationId="{F491A137-AB20-FF9C-F727-93BD539FF6F8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08:49.877" v="840" actId="20577"/>
        <pc:sldMkLst>
          <pc:docMk/>
          <pc:sldMk cId="388295517" sldId="2147482337"/>
        </pc:sldMkLst>
        <pc:spChg chg="mod">
          <ac:chgData name="HADHRI Moncef" userId="895ef482-96ff-4dd4-9c74-0dc92131d96c" providerId="ADAL" clId="{D12E8F2D-18E1-4D59-B488-E6EF4FA6600E}" dt="2025-12-15T11:08:32.886" v="834" actId="20577"/>
          <ac:spMkLst>
            <pc:docMk/>
            <pc:sldMk cId="388295517" sldId="2147482337"/>
            <ac:spMk id="2" creationId="{5E1A5DF4-FB06-1CE7-9D9D-21AF37EB431C}"/>
          </ac:spMkLst>
        </pc:spChg>
        <pc:spChg chg="mod">
          <ac:chgData name="HADHRI Moncef" userId="895ef482-96ff-4dd4-9c74-0dc92131d96c" providerId="ADAL" clId="{D12E8F2D-18E1-4D59-B488-E6EF4FA6600E}" dt="2025-12-15T11:08:49.877" v="840" actId="20577"/>
          <ac:spMkLst>
            <pc:docMk/>
            <pc:sldMk cId="388295517" sldId="2147482337"/>
            <ac:spMk id="8" creationId="{76CC7477-608B-8028-7D30-4B3049C80BCA}"/>
          </ac:spMkLst>
        </pc:spChg>
        <pc:picChg chg="add mod">
          <ac:chgData name="HADHRI Moncef" userId="895ef482-96ff-4dd4-9c74-0dc92131d96c" providerId="ADAL" clId="{D12E8F2D-18E1-4D59-B488-E6EF4FA6600E}" dt="2025-12-02T11:50:05.161" v="681" actId="14100"/>
          <ac:picMkLst>
            <pc:docMk/>
            <pc:sldMk cId="388295517" sldId="2147482337"/>
            <ac:picMk id="6" creationId="{3A174F85-BCB4-B902-252E-2F671C8BDD3A}"/>
          </ac:picMkLst>
        </pc:picChg>
      </pc:sldChg>
      <pc:sldChg chg="addSp delSp modSp mod">
        <pc:chgData name="HADHRI Moncef" userId="895ef482-96ff-4dd4-9c74-0dc92131d96c" providerId="ADAL" clId="{D12E8F2D-18E1-4D59-B488-E6EF4FA6600E}" dt="2025-12-15T11:09:24.137" v="846" actId="20577"/>
        <pc:sldMkLst>
          <pc:docMk/>
          <pc:sldMk cId="4032021335" sldId="2147482338"/>
        </pc:sldMkLst>
        <pc:spChg chg="mod">
          <ac:chgData name="HADHRI Moncef" userId="895ef482-96ff-4dd4-9c74-0dc92131d96c" providerId="ADAL" clId="{D12E8F2D-18E1-4D59-B488-E6EF4FA6600E}" dt="2025-12-15T11:09:19.909" v="844" actId="20577"/>
          <ac:spMkLst>
            <pc:docMk/>
            <pc:sldMk cId="4032021335" sldId="2147482338"/>
            <ac:spMk id="2" creationId="{88C690D4-E136-F8B6-08DE-23A5B597981E}"/>
          </ac:spMkLst>
        </pc:spChg>
        <pc:spChg chg="mod">
          <ac:chgData name="HADHRI Moncef" userId="895ef482-96ff-4dd4-9c74-0dc92131d96c" providerId="ADAL" clId="{D12E8F2D-18E1-4D59-B488-E6EF4FA6600E}" dt="2025-12-15T11:09:24.137" v="846" actId="20577"/>
          <ac:spMkLst>
            <pc:docMk/>
            <pc:sldMk cId="4032021335" sldId="2147482338"/>
            <ac:spMk id="5" creationId="{9B66CC76-2EB3-EFE2-33E8-46D9039CA594}"/>
          </ac:spMkLst>
        </pc:spChg>
        <pc:picChg chg="add mod">
          <ac:chgData name="HADHRI Moncef" userId="895ef482-96ff-4dd4-9c74-0dc92131d96c" providerId="ADAL" clId="{D12E8F2D-18E1-4D59-B488-E6EF4FA6600E}" dt="2025-12-02T11:50:20.558" v="682" actId="1076"/>
          <ac:picMkLst>
            <pc:docMk/>
            <pc:sldMk cId="4032021335" sldId="2147482338"/>
            <ac:picMk id="7" creationId="{1ED8B6F1-86D3-E16E-F962-CBA5A6006658}"/>
          </ac:picMkLst>
        </pc:picChg>
      </pc:sldChg>
      <pc:sldChg chg="addSp delSp modSp mod">
        <pc:chgData name="HADHRI Moncef" userId="895ef482-96ff-4dd4-9c74-0dc92131d96c" providerId="ADAL" clId="{D12E8F2D-18E1-4D59-B488-E6EF4FA6600E}" dt="2025-12-02T11:07:01.072" v="380" actId="1035"/>
        <pc:sldMkLst>
          <pc:docMk/>
          <pc:sldMk cId="92069393" sldId="2147482339"/>
        </pc:sldMkLst>
        <pc:picChg chg="add mod">
          <ac:chgData name="HADHRI Moncef" userId="895ef482-96ff-4dd4-9c74-0dc92131d96c" providerId="ADAL" clId="{D12E8F2D-18E1-4D59-B488-E6EF4FA6600E}" dt="2025-12-02T11:07:01.072" v="380" actId="1035"/>
          <ac:picMkLst>
            <pc:docMk/>
            <pc:sldMk cId="92069393" sldId="2147482339"/>
            <ac:picMk id="8" creationId="{C5416927-A880-AC30-E6C1-1C5C7DC91A8C}"/>
          </ac:picMkLst>
        </pc:picChg>
        <pc:picChg chg="add mod">
          <ac:chgData name="HADHRI Moncef" userId="895ef482-96ff-4dd4-9c74-0dc92131d96c" providerId="ADAL" clId="{D12E8F2D-18E1-4D59-B488-E6EF4FA6600E}" dt="2025-12-02T11:07:01.072" v="380" actId="1035"/>
          <ac:picMkLst>
            <pc:docMk/>
            <pc:sldMk cId="92069393" sldId="2147482339"/>
            <ac:picMk id="10" creationId="{6CA941AA-5F2A-1DF8-D19C-B8FF23C58675}"/>
          </ac:picMkLst>
        </pc:picChg>
      </pc:sldChg>
      <pc:sldChg chg="addSp delSp modSp add mod">
        <pc:chgData name="HADHRI Moncef" userId="895ef482-96ff-4dd4-9c74-0dc92131d96c" providerId="ADAL" clId="{D12E8F2D-18E1-4D59-B488-E6EF4FA6600E}" dt="2025-12-15T11:09:33.804" v="849" actId="20577"/>
        <pc:sldMkLst>
          <pc:docMk/>
          <pc:sldMk cId="3102394830" sldId="2147482340"/>
        </pc:sldMkLst>
        <pc:spChg chg="mod">
          <ac:chgData name="HADHRI Moncef" userId="895ef482-96ff-4dd4-9c74-0dc92131d96c" providerId="ADAL" clId="{D12E8F2D-18E1-4D59-B488-E6EF4FA6600E}" dt="2025-12-15T11:09:28.803" v="847" actId="20577"/>
          <ac:spMkLst>
            <pc:docMk/>
            <pc:sldMk cId="3102394830" sldId="2147482340"/>
            <ac:spMk id="2" creationId="{F70BF3F3-3703-0404-969F-53374524A8F3}"/>
          </ac:spMkLst>
        </pc:spChg>
        <pc:spChg chg="mod">
          <ac:chgData name="HADHRI Moncef" userId="895ef482-96ff-4dd4-9c74-0dc92131d96c" providerId="ADAL" clId="{D12E8F2D-18E1-4D59-B488-E6EF4FA6600E}" dt="2025-12-15T11:09:33.804" v="849" actId="20577"/>
          <ac:spMkLst>
            <pc:docMk/>
            <pc:sldMk cId="3102394830" sldId="2147482340"/>
            <ac:spMk id="5" creationId="{8AD6309B-D6FF-16BF-0385-9FFA60B3416B}"/>
          </ac:spMkLst>
        </pc:spChg>
        <pc:picChg chg="add mod">
          <ac:chgData name="HADHRI Moncef" userId="895ef482-96ff-4dd4-9c74-0dc92131d96c" providerId="ADAL" clId="{D12E8F2D-18E1-4D59-B488-E6EF4FA6600E}" dt="2025-12-02T10:46:20.289" v="140" actId="14100"/>
          <ac:picMkLst>
            <pc:docMk/>
            <pc:sldMk cId="3102394830" sldId="2147482340"/>
            <ac:picMk id="3" creationId="{60E02772-D94C-C824-B40E-EC84CD6B2571}"/>
          </ac:picMkLst>
        </pc:picChg>
      </pc:sldChg>
    </pc:docChg>
  </pc:docChgLst>
  <pc:docChgLst>
    <pc:chgData name="HADHRI Moncef" userId="S::mha@cefic.be::895ef482-96ff-4dd4-9c74-0dc92131d96c" providerId="AD" clId="Web-{114A4BE2-EE01-DF64-9A1D-75AA525D9F54}"/>
    <pc:docChg chg="modSld">
      <pc:chgData name="HADHRI Moncef" userId="S::mha@cefic.be::895ef482-96ff-4dd4-9c74-0dc92131d96c" providerId="AD" clId="Web-{114A4BE2-EE01-DF64-9A1D-75AA525D9F54}" dt="2025-12-02T14:52:26.457" v="0"/>
      <pc:docMkLst>
        <pc:docMk/>
      </pc:docMkLst>
      <pc:sldChg chg="modNotes">
        <pc:chgData name="HADHRI Moncef" userId="S::mha@cefic.be::895ef482-96ff-4dd4-9c74-0dc92131d96c" providerId="AD" clId="Web-{114A4BE2-EE01-DF64-9A1D-75AA525D9F54}" dt="2025-12-02T14:52:26.457" v="0"/>
        <pc:sldMkLst>
          <pc:docMk/>
          <pc:sldMk cId="1980982857" sldId="21474820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dirty="0"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C838A4D1-5773-1E45-8381-BAFD532C5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84" y="0"/>
            <a:ext cx="11977816" cy="687718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39"/>
            <a:ext cx="6215743" cy="68854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4637822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4637822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err="1"/>
              <a:t>Modifiez</a:t>
            </a:r>
            <a:r>
              <a:rPr lang="en-GB" noProof="0"/>
              <a:t>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4722221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14A53-251C-694B-84E8-172BEC48FBED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0373DDD-E414-6949-9CF6-B348FA2B1817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762E0C2-1A64-4E49-864F-244F61139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00438FC-73AD-A449-A656-1AA6A085ED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r>
              <a:rPr lang="en-GB" noProof="0"/>
              <a:t>Graph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0B0CD-1527-9849-87BD-CF0E514F6A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7A7F6-EEE8-7345-B9B8-8346677BC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8DE98E7-04A4-8747-9779-56B93CCC6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7CAE7CB6-155B-1648-97C1-792BFBBC7704}"/>
              </a:ext>
            </a:extLst>
          </p:cNvPr>
          <p:cNvSpPr/>
          <p:nvPr userDrawn="1"/>
        </p:nvSpPr>
        <p:spPr>
          <a:xfrm>
            <a:off x="10345937" y="0"/>
            <a:ext cx="1687037" cy="1321904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noProof="0"/>
              <a:t>GUIDANCE SLIDE.</a:t>
            </a:r>
          </a:p>
          <a:p>
            <a:pPr algn="ctr"/>
            <a:r>
              <a:rPr lang="en-GB" noProof="0"/>
              <a:t>DO NOT USE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610139"/>
            <a:ext cx="10944225" cy="4158836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D769E04-3AB8-664B-87A6-ADC8EF122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118911"/>
            <a:ext cx="9791700" cy="363537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241200" indent="0">
              <a:buNone/>
              <a:defRPr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F9631EEF-1295-B645-9221-F6A8EE95FD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DB852B4-0E09-D741-B90C-6D8A15D21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52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4502" y="6213444"/>
            <a:ext cx="640462" cy="287626"/>
          </a:xfrm>
        </p:spPr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7719C5-9D3E-7E46-AA2C-F82831733A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28059" y="6026050"/>
            <a:ext cx="1470379" cy="514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B3CA1A72-8A0E-9342-9E96-FCDF95D4F8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47880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7A716-9932-4A2A-A948-A470E7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/>
              <a:t>Notes and references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D8F49216-84E6-6048-80DE-18278BA52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8356921" cy="68689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6716353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6716353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5449" y="6356350"/>
            <a:ext cx="6799339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 Click to add a background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BCAF0-204B-0E4A-8A87-AC98A77A91EC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CAC0EAE-33CB-9A47-B219-434C036C46A8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C279503-E93F-F646-BB40-36511BD1C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194F7B5-F8DB-904F-BE2D-D91CAAB9C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A8895F0-C26C-5A4A-8391-8C819B8D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7DC961-B734-AB40-850C-58E18F603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8830446B-4C1B-488A-AF43-F715FC8527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799B9CE-F14A-404A-8002-98489942A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255E6837-6AC0-A844-B106-CD916858E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1" y="0"/>
            <a:ext cx="12082670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5ABBB82-DF05-7E46-8A17-1F37F8ADF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496" y="1087789"/>
            <a:ext cx="10944225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7C3172-C819-004E-94BB-8ED855E724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3627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E4A756E-4784-4143-998C-B0BDF6C4A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90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3699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798F917-508B-5D43-89A1-9B7F583BEC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3813175"/>
            <a:ext cx="3600450" cy="1946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5613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2E960A-7410-1940-8BA7-41910D78C3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6A97DE2-837F-9C49-A7BB-615995C7F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23B7A73-016B-CC43-8EFE-EA03B74004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A0D54E0-F289-FD45-8ED4-A156C61CB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538" y="6581949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AD6DAC4-0012-F449-B330-EFECDEC3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083" y="6141873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GB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6" r:id="rId7"/>
    <p:sldLayoutId id="2147483671" r:id="rId8"/>
    <p:sldLayoutId id="2147483652" r:id="rId9"/>
    <p:sldLayoutId id="2147483654" r:id="rId10"/>
    <p:sldLayoutId id="2147483675" r:id="rId11"/>
    <p:sldLayoutId id="2147483676" r:id="rId12"/>
    <p:sldLayoutId id="214748367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Police système Coura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2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35" y="1122363"/>
            <a:ext cx="4875552" cy="2387600"/>
          </a:xfrm>
        </p:spPr>
        <p:txBody>
          <a:bodyPr/>
          <a:lstStyle/>
          <a:p>
            <a:r>
              <a:rPr lang="en-GB" b="0" dirty="0" err="1"/>
              <a:t>Cefic</a:t>
            </a:r>
            <a:r>
              <a:rPr lang="en-GB" b="0" dirty="0"/>
              <a:t> </a:t>
            </a:r>
            <a:br>
              <a:rPr lang="tr-TR" b="0" dirty="0"/>
            </a:br>
            <a:r>
              <a:rPr lang="tr-TR" b="0" dirty="0" err="1"/>
              <a:t>Facts</a:t>
            </a:r>
            <a:r>
              <a:rPr lang="tr-TR" b="0" dirty="0"/>
              <a:t> &amp; </a:t>
            </a:r>
            <a:r>
              <a:rPr lang="tr-TR" b="0" dirty="0" err="1"/>
              <a:t>Figures</a:t>
            </a:r>
            <a:r>
              <a:rPr lang="tr-TR" b="0" dirty="0"/>
              <a:t> </a:t>
            </a:r>
            <a:r>
              <a:rPr lang="en-GB" b="0" dirty="0"/>
              <a:t>2025</a:t>
            </a:r>
            <a:endParaRPr lang="en-GB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6FB7B9E-1E0F-534F-9A68-2F855FF12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Moncef Hadhri</a:t>
            </a:r>
          </a:p>
          <a:p>
            <a:r>
              <a:rPr lang="en-US"/>
              <a:t>Catherine </a:t>
            </a:r>
            <a:r>
              <a:rPr lang="en-US" err="1"/>
              <a:t>Tuerlinckx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8070884" cy="365125"/>
          </a:xfrm>
        </p:spPr>
        <p:txBody>
          <a:bodyPr/>
          <a:lstStyle/>
          <a:p>
            <a:r>
              <a:rPr lang="en-GB"/>
              <a:t>The European Chemical Industry Council, AISBL – Rue </a:t>
            </a:r>
            <a:r>
              <a:rPr lang="en-GB" err="1"/>
              <a:t>Belliard</a:t>
            </a:r>
            <a:r>
              <a:rPr lang="en-GB"/>
              <a:t>, 40 - 1040 Brussels – Belgium</a:t>
            </a:r>
          </a:p>
          <a:p>
            <a:r>
              <a:rPr lang="en-GB"/>
              <a:t>Transparency Register n°64879142323-90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5EA33-173A-784C-954E-F7035124C57F}"/>
              </a:ext>
            </a:extLst>
          </p:cNvPr>
          <p:cNvSpPr/>
          <p:nvPr/>
        </p:nvSpPr>
        <p:spPr>
          <a:xfrm>
            <a:off x="-86810" y="-17781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To replace the background image: </a:t>
            </a:r>
          </a:p>
          <a:p>
            <a:r>
              <a:rPr lang="en-GB">
                <a:solidFill>
                  <a:srgbClr val="FF0000"/>
                </a:solidFill>
              </a:rPr>
              <a:t>1/Go to Slide Master (Menu “View”)</a:t>
            </a:r>
          </a:p>
          <a:p>
            <a:r>
              <a:rPr lang="en-GB">
                <a:solidFill>
                  <a:srgbClr val="FF0000"/>
                </a:solidFill>
              </a:rPr>
              <a:t>2/Right-click on the image</a:t>
            </a:r>
          </a:p>
          <a:p>
            <a:r>
              <a:rPr lang="en-GB">
                <a:solidFill>
                  <a:srgbClr val="FF0000"/>
                </a:solidFill>
              </a:rPr>
              <a:t>3/Select “Replace image…”</a:t>
            </a:r>
          </a:p>
          <a:p>
            <a:r>
              <a:rPr lang="en-GB">
                <a:solidFill>
                  <a:srgbClr val="FF0000"/>
                </a:solidFill>
              </a:rPr>
              <a:t>4/Close the Slide Master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7C88BB-1B19-764B-B218-BFFAE49551BB}"/>
              </a:ext>
            </a:extLst>
          </p:cNvPr>
          <p:cNvCxnSpPr/>
          <p:nvPr/>
        </p:nvCxnSpPr>
        <p:spPr>
          <a:xfrm>
            <a:off x="5616000" y="6232430"/>
            <a:ext cx="0" cy="424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ands holding a molecule symbol&#10;&#10;AI-generated content may be incorrect.">
            <a:extLst>
              <a:ext uri="{FF2B5EF4-FFF2-40B4-BE49-F238E27FC236}">
                <a16:creationId xmlns:a16="http://schemas.microsoft.com/office/drawing/2014/main" id="{F8705095-6742-15AA-C7B8-ACCB2DBF6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32" y="6282552"/>
            <a:ext cx="34276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319B-029A-EEC1-7D9B-FCFA3492D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445-000D-8891-96B9-60B6F586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2024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satışları</a:t>
            </a:r>
            <a:r>
              <a:rPr lang="en-US" dirty="0"/>
              <a:t> 2004 </a:t>
            </a:r>
            <a:r>
              <a:rPr lang="en-US" dirty="0" err="1"/>
              <a:t>yılına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3</a:t>
            </a:r>
            <a:r>
              <a:rPr lang="tr-TR" dirty="0"/>
              <a:t>,</a:t>
            </a:r>
            <a:r>
              <a:rPr lang="en-US" dirty="0"/>
              <a:t>6 kat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gerçekleşti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285B5-5772-1676-12C9-8C3DB30F3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B94C7-8657-0A7E-91DC-3CF4C3BB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42" y="1068821"/>
            <a:ext cx="8739144" cy="5694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9C7A4-36E3-30CC-36A6-4CE3079617E3}"/>
              </a:ext>
            </a:extLst>
          </p:cNvPr>
          <p:cNvSpPr txBox="1"/>
          <p:nvPr/>
        </p:nvSpPr>
        <p:spPr>
          <a:xfrm>
            <a:off x="2276893" y="1068821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Küresel kimya satışları (2004,  1,406 milyar avro)</a:t>
            </a:r>
          </a:p>
        </p:txBody>
      </p:sp>
    </p:spTree>
    <p:extLst>
      <p:ext uri="{BB962C8B-B14F-4D97-AF65-F5344CB8AC3E}">
        <p14:creationId xmlns:p14="http://schemas.microsoft.com/office/powerpoint/2010/main" val="99528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9570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dirty="0"/>
              <a:t>2. T</a:t>
            </a:r>
            <a:r>
              <a:rPr lang="tr-TR" sz="3600" dirty="0" err="1"/>
              <a:t>icaretin</a:t>
            </a:r>
            <a:r>
              <a:rPr lang="tr-TR" sz="3600" dirty="0"/>
              <a:t> Gelişimi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8" y="4779818"/>
            <a:ext cx="10522227" cy="1941657"/>
          </a:xfrm>
        </p:spPr>
        <p:txBody>
          <a:bodyPr/>
          <a:lstStyle/>
          <a:p>
            <a:r>
              <a:rPr lang="en-US" sz="2000"/>
              <a:t>The European Chemical Industry Council, AISBL – Rue </a:t>
            </a:r>
            <a:r>
              <a:rPr lang="en-US" sz="2000" err="1"/>
              <a:t>Belliard</a:t>
            </a:r>
            <a:r>
              <a:rPr lang="en-US" sz="2000"/>
              <a:t>, 40 - 1040 Brussels – Belgium - </a:t>
            </a:r>
            <a:r>
              <a:rPr lang="fr-BE" sz="2000" err="1"/>
              <a:t>Transparency</a:t>
            </a:r>
            <a:r>
              <a:rPr lang="fr-BE" sz="2000"/>
              <a:t> </a:t>
            </a:r>
            <a:r>
              <a:rPr lang="fr-BE" sz="2000" err="1"/>
              <a:t>Register</a:t>
            </a:r>
            <a:r>
              <a:rPr lang="fr-BE" sz="20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3"/>
            <a:ext cx="3835078" cy="6898820"/>
          </a:xfrm>
        </p:spPr>
      </p:pic>
    </p:spTree>
    <p:extLst>
      <p:ext uri="{BB962C8B-B14F-4D97-AF65-F5344CB8AC3E}">
        <p14:creationId xmlns:p14="http://schemas.microsoft.com/office/powerpoint/2010/main" val="100738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22FDA-0788-A8BD-A21E-0FAA1567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6995-F792-11F0-5EDC-0C9134A0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56266"/>
            <a:ext cx="10944225" cy="684357"/>
          </a:xfrm>
        </p:spPr>
        <p:txBody>
          <a:bodyPr>
            <a:noAutofit/>
          </a:bodyPr>
          <a:lstStyle/>
          <a:p>
            <a:r>
              <a:rPr lang="en-US" dirty="0" err="1"/>
              <a:t>Kimyasallar</a:t>
            </a:r>
            <a:r>
              <a:rPr lang="en-US" dirty="0"/>
              <a:t>*, AB27'nin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dengesinde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sağlıyor</a:t>
            </a:r>
            <a:r>
              <a:rPr lang="en-US" dirty="0"/>
              <a:t> (47 </a:t>
            </a:r>
            <a:r>
              <a:rPr lang="en-US" dirty="0" err="1"/>
              <a:t>milyar</a:t>
            </a:r>
            <a:r>
              <a:rPr lang="en-US" dirty="0"/>
              <a:t> </a:t>
            </a:r>
            <a:r>
              <a:rPr lang="en-US" dirty="0" err="1"/>
              <a:t>avro</a:t>
            </a:r>
            <a:r>
              <a:rPr lang="en-US" dirty="0"/>
              <a:t>)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EA545-06CB-9B33-C1D2-0DEC485E2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E6D48-FFC6-C37E-6C98-D158A0ED5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*Nace 20 </a:t>
            </a:r>
            <a:r>
              <a:rPr lang="fr-BE" dirty="0" err="1"/>
              <a:t>only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E56A5-E4F2-3924-1BAA-95BB28AB8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98" y="934729"/>
            <a:ext cx="7990602" cy="526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78EEB-FF5D-2CAA-F699-DEF80CC5566C}"/>
              </a:ext>
            </a:extLst>
          </p:cNvPr>
          <p:cNvSpPr txBox="1"/>
          <p:nvPr/>
        </p:nvSpPr>
        <p:spPr>
          <a:xfrm>
            <a:off x="2190265" y="876202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AB27-dışı sektörler bazında imalatta ticaret dengesi (2024, milyar avro)</a:t>
            </a:r>
          </a:p>
        </p:txBody>
      </p:sp>
    </p:spTree>
    <p:extLst>
      <p:ext uri="{BB962C8B-B14F-4D97-AF65-F5344CB8AC3E}">
        <p14:creationId xmlns:p14="http://schemas.microsoft.com/office/powerpoint/2010/main" val="230777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6485-49E4-C7E9-AC94-A9D83B58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5DF4-FB06-1CE7-9D9D-21AF37E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19" y="355293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kimyasal</a:t>
            </a:r>
            <a:r>
              <a:rPr lang="en-US" dirty="0"/>
              <a:t>*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kriz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seviyelerin</a:t>
            </a:r>
            <a:r>
              <a:rPr lang="tr-TR" dirty="0"/>
              <a:t> </a:t>
            </a:r>
            <a:r>
              <a:rPr lang="en-US" dirty="0"/>
              <a:t>(2014-2019</a:t>
            </a:r>
            <a:r>
              <a:rPr lang="tr-TR" dirty="0"/>
              <a:t>)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tr-TR" dirty="0"/>
              <a:t> miktar </a:t>
            </a:r>
            <a:r>
              <a:rPr lang="en-US" dirty="0" err="1"/>
              <a:t>üzerinde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CF0EF-91B3-760B-3F12-025CD0F45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CC7477-608B-8028-7D30-4B3049C80B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499" y="6382991"/>
            <a:ext cx="9709575" cy="371475"/>
          </a:xfrm>
        </p:spPr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*Nace 20 </a:t>
            </a:r>
            <a:r>
              <a:rPr lang="fr-BE" dirty="0" err="1"/>
              <a:t>only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74F85-BCB4-B902-252E-2F671C8B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27" y="968938"/>
            <a:ext cx="7956912" cy="5345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3F3C2-9122-0867-4A88-2DE462A0492D}"/>
              </a:ext>
            </a:extLst>
          </p:cNvPr>
          <p:cNvSpPr txBox="1"/>
          <p:nvPr/>
        </p:nvSpPr>
        <p:spPr>
          <a:xfrm>
            <a:off x="2142140" y="989977"/>
            <a:ext cx="9006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AB27-dışı kimyasal ticaret akışları (milyar avro)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A4A16-A513-7D63-1015-D4A064FE02BE}"/>
              </a:ext>
            </a:extLst>
          </p:cNvPr>
          <p:cNvSpPr txBox="1"/>
          <p:nvPr/>
        </p:nvSpPr>
        <p:spPr>
          <a:xfrm>
            <a:off x="2688693" y="6074012"/>
            <a:ext cx="6814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-AB27-dışı ticaret dengesi    </a:t>
            </a:r>
            <a:r>
              <a:rPr lang="tr-TR" sz="1600" b="1" dirty="0">
                <a:solidFill>
                  <a:srgbClr val="C12940"/>
                </a:solidFill>
                <a:latin typeface="Georgia" panose="02040502050405020303" pitchFamily="18" charset="0"/>
              </a:rPr>
              <a:t>-Kriz-öncesi ortalama (2014-2019)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82DB7-0425-5DA7-C10F-1420B90C8EC7}"/>
              </a:ext>
            </a:extLst>
          </p:cNvPr>
          <p:cNvSpPr txBox="1"/>
          <p:nvPr/>
        </p:nvSpPr>
        <p:spPr>
          <a:xfrm>
            <a:off x="2783880" y="5694000"/>
            <a:ext cx="20004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95BD3C"/>
                </a:solidFill>
                <a:latin typeface="Georgia" panose="02040502050405020303" pitchFamily="18" charset="0"/>
              </a:rPr>
              <a:t>AB27-dışı ithalat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FF2BEC43-8201-1EB0-6C9A-0C938756ECF9}"/>
              </a:ext>
            </a:extLst>
          </p:cNvPr>
          <p:cNvSpPr/>
          <p:nvPr/>
        </p:nvSpPr>
        <p:spPr>
          <a:xfrm>
            <a:off x="2504748" y="5741826"/>
            <a:ext cx="279132" cy="263196"/>
          </a:xfrm>
          <a:prstGeom prst="flowChartProcess">
            <a:avLst/>
          </a:prstGeom>
          <a:solidFill>
            <a:srgbClr val="95BD3C"/>
          </a:solidFill>
          <a:ln>
            <a:solidFill>
              <a:srgbClr val="95BD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620D0F2-80CA-4593-A406-ED2D26A27B38}"/>
              </a:ext>
            </a:extLst>
          </p:cNvPr>
          <p:cNvSpPr/>
          <p:nvPr/>
        </p:nvSpPr>
        <p:spPr>
          <a:xfrm>
            <a:off x="4738348" y="5740684"/>
            <a:ext cx="279132" cy="263196"/>
          </a:xfrm>
          <a:prstGeom prst="flowChartProcess">
            <a:avLst/>
          </a:prstGeom>
          <a:solidFill>
            <a:srgbClr val="005996"/>
          </a:solidFill>
          <a:ln>
            <a:solidFill>
              <a:srgbClr val="005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599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4ED87-8DAE-2974-925D-5B45D3471D03}"/>
              </a:ext>
            </a:extLst>
          </p:cNvPr>
          <p:cNvSpPr txBox="1"/>
          <p:nvPr/>
        </p:nvSpPr>
        <p:spPr>
          <a:xfrm>
            <a:off x="5063427" y="5700392"/>
            <a:ext cx="20004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AB27-dışı ihracat</a:t>
            </a:r>
          </a:p>
        </p:txBody>
      </p:sp>
    </p:spTree>
    <p:extLst>
      <p:ext uri="{BB962C8B-B14F-4D97-AF65-F5344CB8AC3E}">
        <p14:creationId xmlns:p14="http://schemas.microsoft.com/office/powerpoint/2010/main" val="38829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DD84-1AD1-2868-60B6-3833E553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EC36-F2C9-2B20-D79E-55AF582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2024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kimyasallar</a:t>
            </a:r>
            <a:r>
              <a:rPr lang="en-US" dirty="0"/>
              <a:t>* </a:t>
            </a:r>
            <a:r>
              <a:rPr lang="en-US" dirty="0" err="1"/>
              <a:t>ihracatta</a:t>
            </a:r>
            <a:r>
              <a:rPr lang="en-US" dirty="0"/>
              <a:t>, </a:t>
            </a:r>
            <a:r>
              <a:rPr lang="en-US" dirty="0" err="1"/>
              <a:t>petrokimyasallar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ithalatta</a:t>
            </a:r>
            <a:r>
              <a:rPr lang="en-US" dirty="0"/>
              <a:t> </a:t>
            </a:r>
            <a:r>
              <a:rPr lang="en-US" dirty="0" err="1"/>
              <a:t>başı</a:t>
            </a:r>
            <a:r>
              <a:rPr lang="en-US" dirty="0"/>
              <a:t> </a:t>
            </a:r>
            <a:r>
              <a:rPr lang="en-US" dirty="0" err="1"/>
              <a:t>çekti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165C-E5B2-6041-8113-CCEBC2524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4C102-D701-B54D-A715-9E79D83F5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Chemdata International, *Nace 20 </a:t>
            </a:r>
            <a:r>
              <a:rPr lang="fr-BE" dirty="0" err="1"/>
              <a:t>only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BE65B-6DE1-1B94-F38D-D0EAA5C7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88" y="1049482"/>
            <a:ext cx="8155444" cy="5112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6B31F7-8F51-B742-81E0-8339CE56B6CA}"/>
              </a:ext>
            </a:extLst>
          </p:cNvPr>
          <p:cNvSpPr txBox="1"/>
          <p:nvPr/>
        </p:nvSpPr>
        <p:spPr>
          <a:xfrm>
            <a:off x="3639940" y="5907953"/>
            <a:ext cx="357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İhracat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A78C6-A9B0-C358-470F-688EFC58CEBE}"/>
              </a:ext>
            </a:extLst>
          </p:cNvPr>
          <p:cNvSpPr txBox="1"/>
          <p:nvPr/>
        </p:nvSpPr>
        <p:spPr>
          <a:xfrm>
            <a:off x="6158670" y="5911959"/>
            <a:ext cx="2708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İthalat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88265-44A7-3971-50F3-8833BFD4F25B}"/>
              </a:ext>
            </a:extLst>
          </p:cNvPr>
          <p:cNvSpPr txBox="1"/>
          <p:nvPr/>
        </p:nvSpPr>
        <p:spPr>
          <a:xfrm>
            <a:off x="2216375" y="1025953"/>
            <a:ext cx="9006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Sektörler bazında AB27-dışı kimyasal ticaret akışları (2024)</a:t>
            </a:r>
          </a:p>
        </p:txBody>
      </p:sp>
    </p:spTree>
    <p:extLst>
      <p:ext uri="{BB962C8B-B14F-4D97-AF65-F5344CB8AC3E}">
        <p14:creationId xmlns:p14="http://schemas.microsoft.com/office/powerpoint/2010/main" val="231074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153E-FE06-F747-E5AC-4211CE5A5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90D4-E136-F8B6-08DE-23A5B597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2024 </a:t>
            </a:r>
            <a:r>
              <a:rPr lang="en-US" dirty="0" err="1"/>
              <a:t>yılında</a:t>
            </a:r>
            <a:r>
              <a:rPr lang="en-US" dirty="0"/>
              <a:t> ABD, AB27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ihracat</a:t>
            </a:r>
            <a:r>
              <a:rPr lang="en-US" dirty="0"/>
              <a:t>* </a:t>
            </a:r>
            <a:r>
              <a:rPr lang="en-US" dirty="0" err="1"/>
              <a:t>ülkesi</a:t>
            </a:r>
            <a:r>
              <a:rPr lang="en-US" dirty="0"/>
              <a:t> </a:t>
            </a:r>
            <a:r>
              <a:rPr lang="en-US" dirty="0" err="1"/>
              <a:t>olmaya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etti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AD1BA-9D91-CE57-8F62-EE4D2BF87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6CC76-2EB3-EFE2-33E8-46D9039CA5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307137"/>
            <a:ext cx="9709575" cy="371475"/>
          </a:xfrm>
        </p:spPr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*Nace 20 </a:t>
            </a:r>
            <a:r>
              <a:rPr lang="fr-BE" dirty="0" err="1"/>
              <a:t>only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76727-40E6-F6A1-F84B-E784A0ACC493}"/>
              </a:ext>
            </a:extLst>
          </p:cNvPr>
          <p:cNvSpPr txBox="1"/>
          <p:nvPr/>
        </p:nvSpPr>
        <p:spPr>
          <a:xfrm>
            <a:off x="2929270" y="3005101"/>
            <a:ext cx="6177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8B6F1-86D3-E16E-F962-CBA5A600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3" y="1131130"/>
            <a:ext cx="9121173" cy="4883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E0574-75AE-1695-87D1-D516AC3FABA1}"/>
              </a:ext>
            </a:extLst>
          </p:cNvPr>
          <p:cNvSpPr txBox="1"/>
          <p:nvPr/>
        </p:nvSpPr>
        <p:spPr>
          <a:xfrm>
            <a:off x="2286995" y="5613818"/>
            <a:ext cx="35779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ihracatı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(2004, 94 milyar avro)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82F9B-A374-7235-D61F-6A3A43725319}"/>
              </a:ext>
            </a:extLst>
          </p:cNvPr>
          <p:cNvSpPr txBox="1"/>
          <p:nvPr/>
        </p:nvSpPr>
        <p:spPr>
          <a:xfrm>
            <a:off x="6597050" y="5613817"/>
            <a:ext cx="35779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ihracatı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(2024, 227 milyar avro)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E2455-ECE4-D325-09AD-C3E1F7BB22FE}"/>
              </a:ext>
            </a:extLst>
          </p:cNvPr>
          <p:cNvSpPr txBox="1"/>
          <p:nvPr/>
        </p:nvSpPr>
        <p:spPr>
          <a:xfrm>
            <a:off x="1785933" y="903175"/>
            <a:ext cx="4754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Kimyasallar: AB27 için ilk 10 ihracat ülkesi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(milyar avro, 2004)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DC4FA-C8AD-6F8C-E803-24ABC23540B9}"/>
              </a:ext>
            </a:extLst>
          </p:cNvPr>
          <p:cNvSpPr txBox="1"/>
          <p:nvPr/>
        </p:nvSpPr>
        <p:spPr>
          <a:xfrm>
            <a:off x="6346519" y="900419"/>
            <a:ext cx="4754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Kimyasallar: AB27 için ilk 10 ihracat ülkesi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(milyar avro, 2024)</a:t>
            </a:r>
          </a:p>
        </p:txBody>
      </p:sp>
    </p:spTree>
    <p:extLst>
      <p:ext uri="{BB962C8B-B14F-4D97-AF65-F5344CB8AC3E}">
        <p14:creationId xmlns:p14="http://schemas.microsoft.com/office/powerpoint/2010/main" val="403202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747A-A6E4-1BEA-750A-0F63B46D3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F3F3-3703-0404-969F-53374524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54065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2024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Çin</a:t>
            </a:r>
            <a:r>
              <a:rPr lang="en-US" dirty="0"/>
              <a:t>, AB27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birincil</a:t>
            </a:r>
            <a:r>
              <a:rPr lang="en-US" dirty="0"/>
              <a:t> </a:t>
            </a:r>
            <a:r>
              <a:rPr lang="en-US" dirty="0" err="1"/>
              <a:t>ithalat</a:t>
            </a:r>
            <a:r>
              <a:rPr lang="en-US" dirty="0"/>
              <a:t>* </a:t>
            </a:r>
            <a:r>
              <a:rPr lang="en-US" dirty="0" err="1"/>
              <a:t>ülkesi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gelmiştir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D1B79-68A7-6270-728A-78CF96FC7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6309B-D6FF-16BF-0385-9FFA60B34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332460"/>
            <a:ext cx="9709575" cy="371475"/>
          </a:xfrm>
        </p:spPr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*Nace 20 </a:t>
            </a:r>
            <a:r>
              <a:rPr lang="fr-BE" dirty="0" err="1"/>
              <a:t>only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16881-8651-B217-7376-7BD6DDA0BE73}"/>
              </a:ext>
            </a:extLst>
          </p:cNvPr>
          <p:cNvSpPr txBox="1"/>
          <p:nvPr/>
        </p:nvSpPr>
        <p:spPr>
          <a:xfrm>
            <a:off x="2929270" y="3005101"/>
            <a:ext cx="6177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02772-D94C-C824-B40E-EC84CD6B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61" y="1078909"/>
            <a:ext cx="9164779" cy="5017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6BFF1-66B0-E811-66F4-B30A422B793D}"/>
              </a:ext>
            </a:extLst>
          </p:cNvPr>
          <p:cNvSpPr txBox="1"/>
          <p:nvPr/>
        </p:nvSpPr>
        <p:spPr>
          <a:xfrm>
            <a:off x="2083261" y="972603"/>
            <a:ext cx="4754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Kimyasallar: AB27 için ilk 10 ithalat ülkesi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(milyar avro, 2004)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AAA95-AD43-BC59-6A61-C5FD0EC39850}"/>
              </a:ext>
            </a:extLst>
          </p:cNvPr>
          <p:cNvSpPr txBox="1"/>
          <p:nvPr/>
        </p:nvSpPr>
        <p:spPr>
          <a:xfrm>
            <a:off x="6729346" y="944728"/>
            <a:ext cx="4754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Kimyasallar: AB27 için ilk 10 ithalat ülkesi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(milyar avro, 2024)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5886C-DEBB-A963-E55A-F42510AA0240}"/>
              </a:ext>
            </a:extLst>
          </p:cNvPr>
          <p:cNvSpPr txBox="1"/>
          <p:nvPr/>
        </p:nvSpPr>
        <p:spPr>
          <a:xfrm>
            <a:off x="2671702" y="5747684"/>
            <a:ext cx="35779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ithalatı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(2004, 67 milyar avro)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8E131-ECFC-E37F-6844-918D61B99D89}"/>
              </a:ext>
            </a:extLst>
          </p:cNvPr>
          <p:cNvSpPr txBox="1"/>
          <p:nvPr/>
        </p:nvSpPr>
        <p:spPr>
          <a:xfrm>
            <a:off x="7059295" y="5747684"/>
            <a:ext cx="35779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ithalatı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(2024, 180 milyar avro)</a:t>
            </a:r>
          </a:p>
        </p:txBody>
      </p:sp>
    </p:spTree>
    <p:extLst>
      <p:ext uri="{BB962C8B-B14F-4D97-AF65-F5344CB8AC3E}">
        <p14:creationId xmlns:p14="http://schemas.microsoft.com/office/powerpoint/2010/main" val="310239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5EFF8-D43F-25DC-048B-3BD8EA76F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7461-8918-4499-5A78-B20EB195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pazarında</a:t>
            </a:r>
            <a:r>
              <a:rPr lang="en-US" dirty="0"/>
              <a:t> </a:t>
            </a:r>
            <a:r>
              <a:rPr lang="en-US" dirty="0" err="1"/>
              <a:t>ithalat</a:t>
            </a:r>
            <a:r>
              <a:rPr lang="tr-TR" dirty="0" err="1"/>
              <a:t>ın</a:t>
            </a:r>
            <a:r>
              <a:rPr lang="tr-TR" dirty="0"/>
              <a:t> </a:t>
            </a:r>
            <a:r>
              <a:rPr lang="en-US" dirty="0" err="1"/>
              <a:t>payı</a:t>
            </a:r>
            <a:r>
              <a:rPr lang="en-US" dirty="0"/>
              <a:t>*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</a:t>
            </a:r>
            <a:r>
              <a:rPr lang="en-US" dirty="0" err="1"/>
              <a:t>arttı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9D5EB-689E-138A-6886-850890686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98351-20E0-A3D6-162B-14F61C9B7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Chemdata International, *Nace 20 </a:t>
            </a:r>
            <a:r>
              <a:rPr lang="fr-BE" dirty="0" err="1"/>
              <a:t>only</a:t>
            </a:r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0753A1-B9E7-6183-CA37-BDF63F2D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" y="1473163"/>
            <a:ext cx="5610131" cy="3746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DA35F0-5345-2150-3433-5E731251B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78" y="1471808"/>
            <a:ext cx="5610132" cy="3728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0F1D7-90C8-A083-B14C-BE4A2B0945B4}"/>
              </a:ext>
            </a:extLst>
          </p:cNvPr>
          <p:cNvSpPr txBox="1"/>
          <p:nvPr/>
        </p:nvSpPr>
        <p:spPr>
          <a:xfrm>
            <a:off x="618778" y="1363719"/>
            <a:ext cx="50456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tüketim (milyar avro)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99402-B386-BB31-59ED-772448E50611}"/>
              </a:ext>
            </a:extLst>
          </p:cNvPr>
          <p:cNvSpPr txBox="1"/>
          <p:nvPr/>
        </p:nvSpPr>
        <p:spPr>
          <a:xfrm>
            <a:off x="6324955" y="1363719"/>
            <a:ext cx="50456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tüketim (milyar avro)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B5F57-6EA7-B39E-0252-B51AAAA2D120}"/>
              </a:ext>
            </a:extLst>
          </p:cNvPr>
          <p:cNvSpPr txBox="1"/>
          <p:nvPr/>
        </p:nvSpPr>
        <p:spPr>
          <a:xfrm>
            <a:off x="809625" y="4881172"/>
            <a:ext cx="57357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-AB27-dışı ithalatlar       </a:t>
            </a:r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-AB27-dışı domestik satışlar</a:t>
            </a:r>
            <a:endParaRPr lang="tr-TR" sz="1600" b="1" dirty="0">
              <a:solidFill>
                <a:srgbClr val="F2642A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7687C-0A2D-5AF4-1F95-C7EEA9C5D910}"/>
              </a:ext>
            </a:extLst>
          </p:cNvPr>
          <p:cNvSpPr txBox="1"/>
          <p:nvPr/>
        </p:nvSpPr>
        <p:spPr>
          <a:xfrm>
            <a:off x="6911012" y="4881172"/>
            <a:ext cx="47440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ABE6"/>
                </a:solidFill>
                <a:latin typeface="Georgia" panose="02040502050405020303" pitchFamily="18" charset="0"/>
              </a:rPr>
              <a:t>-AB27 tüketimi        </a:t>
            </a:r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–AB27-dışı ithalatlar </a:t>
            </a:r>
          </a:p>
          <a:p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                                     (tüketimin %’si olarak)</a:t>
            </a:r>
          </a:p>
        </p:txBody>
      </p:sp>
    </p:spTree>
    <p:extLst>
      <p:ext uri="{BB962C8B-B14F-4D97-AF65-F5344CB8AC3E}">
        <p14:creationId xmlns:p14="http://schemas.microsoft.com/office/powerpoint/2010/main" val="329234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C3CF-A9FB-C7FF-975E-A1AE3B7D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3521-F09A-18A9-81AC-E8993151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Avrupa</a:t>
            </a:r>
            <a:r>
              <a:rPr lang="en-US" dirty="0"/>
              <a:t> hem </a:t>
            </a:r>
            <a:r>
              <a:rPr lang="en-US" dirty="0" err="1"/>
              <a:t>domestik</a:t>
            </a:r>
            <a:r>
              <a:rPr lang="en-US" dirty="0"/>
              <a:t> hem de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kaybetti</a:t>
            </a:r>
            <a:r>
              <a:rPr lang="en-US" dirty="0"/>
              <a:t>*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DC80-2FCD-2084-F286-0787CBE21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BA1A0-51CE-FB26-E1AB-5B76FEEFD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106899"/>
            <a:ext cx="9709575" cy="371475"/>
          </a:xfrm>
        </p:spPr>
        <p:txBody>
          <a:bodyPr/>
          <a:lstStyle/>
          <a:p>
            <a:r>
              <a:rPr lang="fr-BE" dirty="0"/>
              <a:t>Source: Cefic Chemdata International, *Nace 20 </a:t>
            </a:r>
            <a:r>
              <a:rPr lang="fr-BE" dirty="0" err="1"/>
              <a:t>only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11E05-4B94-9028-2C65-061D0D9F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00" y="1177446"/>
            <a:ext cx="9853208" cy="4929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690A9-7FF6-D192-858C-7F703D68F9B9}"/>
              </a:ext>
            </a:extLst>
          </p:cNvPr>
          <p:cNvSpPr txBox="1"/>
          <p:nvPr/>
        </p:nvSpPr>
        <p:spPr>
          <a:xfrm>
            <a:off x="1672800" y="1170985"/>
            <a:ext cx="10387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AB-dışı kimyasal ticaret dengesi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C179E-B5CE-1CEF-0879-9BB4DC7DFC9E}"/>
              </a:ext>
            </a:extLst>
          </p:cNvPr>
          <p:cNvSpPr txBox="1"/>
          <p:nvPr/>
        </p:nvSpPr>
        <p:spPr>
          <a:xfrm>
            <a:off x="3601006" y="1692598"/>
            <a:ext cx="2063406" cy="307777"/>
          </a:xfrm>
          <a:prstGeom prst="rect">
            <a:avLst/>
          </a:prstGeom>
          <a:solidFill>
            <a:srgbClr val="0059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AB27 piyasası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5F8E8-FCFF-F929-298D-F3861930C556}"/>
              </a:ext>
            </a:extLst>
          </p:cNvPr>
          <p:cNvSpPr txBox="1"/>
          <p:nvPr/>
        </p:nvSpPr>
        <p:spPr>
          <a:xfrm>
            <a:off x="8528606" y="1692597"/>
            <a:ext cx="2063406" cy="307777"/>
          </a:xfrm>
          <a:prstGeom prst="rect">
            <a:avLst/>
          </a:prstGeom>
          <a:solidFill>
            <a:srgbClr val="00AB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Uluslararası piyasa</a:t>
            </a:r>
          </a:p>
        </p:txBody>
      </p:sp>
    </p:spTree>
    <p:extLst>
      <p:ext uri="{BB962C8B-B14F-4D97-AF65-F5344CB8AC3E}">
        <p14:creationId xmlns:p14="http://schemas.microsoft.com/office/powerpoint/2010/main" val="249618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64C9-2C76-3C03-D54E-6354E611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76B7-0FDD-E71D-CB45-77A5274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Çin'in</a:t>
            </a:r>
            <a:r>
              <a:rPr lang="en-US" dirty="0"/>
              <a:t>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* </a:t>
            </a:r>
            <a:r>
              <a:rPr lang="en-US" dirty="0" err="1"/>
              <a:t>ihracatındaki</a:t>
            </a:r>
            <a:r>
              <a:rPr lang="en-US" dirty="0"/>
              <a:t> </a:t>
            </a:r>
            <a:r>
              <a:rPr lang="en-US" dirty="0" err="1"/>
              <a:t>payı</a:t>
            </a:r>
            <a:r>
              <a:rPr lang="en-US" dirty="0"/>
              <a:t> </a:t>
            </a:r>
            <a:r>
              <a:rPr lang="en-US" dirty="0" err="1"/>
              <a:t>artmaya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ediyor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5D1B5-F6D7-6C17-4C59-21BB95A83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313D7-A4C1-CF7B-3D72-099CACF27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Chemdata International, *Nace 20 </a:t>
            </a:r>
            <a:r>
              <a:rPr lang="fr-BE" dirty="0" err="1"/>
              <a:t>only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F2DF6-C4A8-9E1F-633D-4A7745AF3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46" y="1547474"/>
            <a:ext cx="5825237" cy="3699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E29ED-FA7E-0DA0-AA5F-F6B0487AA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84" y="1547474"/>
            <a:ext cx="5825236" cy="376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AECF9-ABAB-9A6A-ED9A-67DF2D32F3E2}"/>
              </a:ext>
            </a:extLst>
          </p:cNvPr>
          <p:cNvSpPr txBox="1"/>
          <p:nvPr/>
        </p:nvSpPr>
        <p:spPr>
          <a:xfrm>
            <a:off x="6264200" y="1485138"/>
            <a:ext cx="592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Küresel kimya ihracatından alınan pay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AA2A3-40D2-C132-D493-FD72B656BBAC}"/>
              </a:ext>
            </a:extLst>
          </p:cNvPr>
          <p:cNvSpPr txBox="1"/>
          <p:nvPr/>
        </p:nvSpPr>
        <p:spPr>
          <a:xfrm>
            <a:off x="378664" y="1483766"/>
            <a:ext cx="592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 ihracat (milyar avro)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E6A03-5356-1A88-2936-136E560E61B8}"/>
              </a:ext>
            </a:extLst>
          </p:cNvPr>
          <p:cNvSpPr txBox="1"/>
          <p:nvPr/>
        </p:nvSpPr>
        <p:spPr>
          <a:xfrm>
            <a:off x="2006008" y="5035680"/>
            <a:ext cx="2673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-ABD     </a:t>
            </a:r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-AB27     </a:t>
            </a:r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-Çin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F8F83-CB37-44E2-F3D5-837072767DF3}"/>
              </a:ext>
            </a:extLst>
          </p:cNvPr>
          <p:cNvSpPr txBox="1"/>
          <p:nvPr/>
        </p:nvSpPr>
        <p:spPr>
          <a:xfrm>
            <a:off x="7970825" y="5077541"/>
            <a:ext cx="30597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-ABD     </a:t>
            </a:r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-AB27     </a:t>
            </a:r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-Çin</a:t>
            </a:r>
          </a:p>
        </p:txBody>
      </p:sp>
    </p:spTree>
    <p:extLst>
      <p:ext uri="{BB962C8B-B14F-4D97-AF65-F5344CB8AC3E}">
        <p14:creationId xmlns:p14="http://schemas.microsoft.com/office/powerpoint/2010/main" val="216453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0861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b="0" dirty="0"/>
              <a:t>1. Profil – </a:t>
            </a:r>
            <a:r>
              <a:rPr lang="tr-TR" sz="3600" dirty="0"/>
              <a:t>Kilit Figürler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4"/>
            <a:ext cx="3835078" cy="6879771"/>
          </a:xfrm>
        </p:spPr>
      </p:pic>
    </p:spTree>
    <p:extLst>
      <p:ext uri="{BB962C8B-B14F-4D97-AF65-F5344CB8AC3E}">
        <p14:creationId xmlns:p14="http://schemas.microsoft.com/office/powerpoint/2010/main" val="228520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D4CD-D68B-9B50-1A9C-60CDC70C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err="1"/>
              <a:t>Yukarı</a:t>
            </a:r>
            <a:r>
              <a:rPr lang="en-GB" sz="3200" dirty="0"/>
              <a:t> </a:t>
            </a:r>
            <a:r>
              <a:rPr lang="en-GB" sz="3200" dirty="0" err="1"/>
              <a:t>akış</a:t>
            </a:r>
            <a:r>
              <a:rPr lang="en-GB" sz="3200" dirty="0"/>
              <a:t> alt </a:t>
            </a:r>
            <a:r>
              <a:rPr lang="en-GB" sz="3200" dirty="0" err="1"/>
              <a:t>sektörlerinin</a:t>
            </a:r>
            <a:r>
              <a:rPr lang="en-GB" sz="3200" dirty="0"/>
              <a:t>* </a:t>
            </a:r>
            <a:r>
              <a:rPr lang="en-GB" sz="3200" dirty="0" err="1"/>
              <a:t>ticari</a:t>
            </a:r>
            <a:r>
              <a:rPr lang="en-GB" sz="3200" dirty="0"/>
              <a:t> </a:t>
            </a:r>
            <a:r>
              <a:rPr lang="en-GB" sz="3200" dirty="0" err="1"/>
              <a:t>pozisyonunda</a:t>
            </a:r>
            <a:r>
              <a:rPr lang="en-GB" sz="3200" dirty="0"/>
              <a:t> </a:t>
            </a:r>
            <a:r>
              <a:rPr lang="en-GB" sz="3200" dirty="0" err="1"/>
              <a:t>ciddi</a:t>
            </a:r>
            <a:r>
              <a:rPr lang="en-GB" sz="3200" dirty="0"/>
              <a:t>  </a:t>
            </a:r>
            <a:r>
              <a:rPr lang="en-GB" sz="3200" dirty="0" err="1"/>
              <a:t>bozulma</a:t>
            </a:r>
            <a:r>
              <a:rPr lang="en-GB" sz="3200" dirty="0"/>
              <a:t> </a:t>
            </a:r>
            <a:r>
              <a:rPr lang="en-GB" sz="3200" dirty="0" err="1"/>
              <a:t>belirtileri</a:t>
            </a:r>
            <a:r>
              <a:rPr lang="en-GB" sz="3200" dirty="0"/>
              <a:t> </a:t>
            </a:r>
            <a:r>
              <a:rPr lang="en-GB" sz="3200" dirty="0" err="1"/>
              <a:t>görülüyor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35122-1FEC-7C34-F5D2-AB76079F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Eurostat and Cefic Analysis</a:t>
            </a:r>
            <a:r>
              <a:rPr lang="fr-BE" dirty="0"/>
              <a:t>, *Nace 20 </a:t>
            </a:r>
            <a:r>
              <a:rPr lang="fr-BE" dirty="0" err="1"/>
              <a:t>only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A83EF-CD13-4AC5-E258-EEC903D8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419AB-59E5-47F1-FF13-6B17D803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25" y="1768829"/>
            <a:ext cx="10472113" cy="40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DB9DAE-B0FA-F10D-6DB8-377E94CD7505}"/>
              </a:ext>
            </a:extLst>
          </p:cNvPr>
          <p:cNvSpPr txBox="1"/>
          <p:nvPr/>
        </p:nvSpPr>
        <p:spPr>
          <a:xfrm>
            <a:off x="743402" y="1276189"/>
            <a:ext cx="111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latin typeface="Georgia" panose="02040502050405020303" pitchFamily="18" charset="0"/>
              </a:rPr>
              <a:t>AB27-dışı </a:t>
            </a:r>
            <a:r>
              <a:rPr lang="fr-BE" b="1" dirty="0" err="1">
                <a:latin typeface="Georgia" panose="02040502050405020303" pitchFamily="18" charset="0"/>
              </a:rPr>
              <a:t>ticaret</a:t>
            </a:r>
            <a:r>
              <a:rPr lang="fr-BE" b="1" dirty="0">
                <a:latin typeface="Georgia" panose="02040502050405020303" pitchFamily="18" charset="0"/>
              </a:rPr>
              <a:t> </a:t>
            </a:r>
            <a:r>
              <a:rPr lang="fr-BE" b="1" dirty="0" err="1">
                <a:latin typeface="Georgia" panose="02040502050405020303" pitchFamily="18" charset="0"/>
              </a:rPr>
              <a:t>analizi</a:t>
            </a:r>
            <a:r>
              <a:rPr lang="fr-BE" b="1" dirty="0">
                <a:latin typeface="Georgia" panose="02040502050405020303" pitchFamily="18" charset="0"/>
              </a:rPr>
              <a:t> </a:t>
            </a:r>
            <a:r>
              <a:rPr lang="fr-BE" b="1" dirty="0" err="1">
                <a:latin typeface="Georgia" panose="02040502050405020303" pitchFamily="18" charset="0"/>
              </a:rPr>
              <a:t>nezdinde</a:t>
            </a:r>
            <a:r>
              <a:rPr lang="fr-BE" b="1" dirty="0">
                <a:latin typeface="Georgia" panose="02040502050405020303" pitchFamily="18" charset="0"/>
              </a:rPr>
              <a:t> (2022-2024) ile (2014-2019)</a:t>
            </a:r>
            <a:r>
              <a:rPr lang="tr-TR" b="1" dirty="0">
                <a:latin typeface="Georgia" panose="02040502050405020303" pitchFamily="18" charset="0"/>
              </a:rPr>
              <a:t> dönemlerinin</a:t>
            </a:r>
            <a:r>
              <a:rPr lang="fr-BE" b="1" dirty="0">
                <a:latin typeface="Georgia" panose="02040502050405020303" pitchFamily="18" charset="0"/>
              </a:rPr>
              <a:t> </a:t>
            </a:r>
            <a:r>
              <a:rPr lang="fr-BE" b="1" dirty="0" err="1">
                <a:latin typeface="Georgia" panose="02040502050405020303" pitchFamily="18" charset="0"/>
              </a:rPr>
              <a:t>karşılaştırması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0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134" y="1368279"/>
            <a:ext cx="7254240" cy="2387600"/>
          </a:xfrm>
        </p:spPr>
        <p:txBody>
          <a:bodyPr>
            <a:normAutofit/>
          </a:bodyPr>
          <a:lstStyle/>
          <a:p>
            <a:r>
              <a:rPr lang="fr-BE" sz="3600" dirty="0"/>
              <a:t>3.</a:t>
            </a:r>
            <a:r>
              <a:rPr lang="tr-TR" sz="3600" dirty="0"/>
              <a:t> Büyüme ve Rekabetçilik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43541"/>
            <a:ext cx="3835078" cy="6908133"/>
          </a:xfrm>
        </p:spPr>
      </p:pic>
    </p:spTree>
    <p:extLst>
      <p:ext uri="{BB962C8B-B14F-4D97-AF65-F5344CB8AC3E}">
        <p14:creationId xmlns:p14="http://schemas.microsoft.com/office/powerpoint/2010/main" val="310013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CB5C-E9A3-BA45-1513-4CFE3D95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AC66-E76C-8500-04D0-E88ABA3E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AB27 </a:t>
            </a: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tr-TR" dirty="0"/>
              <a:t>çıktısı/</a:t>
            </a:r>
            <a:r>
              <a:rPr lang="en-GB" dirty="0" err="1"/>
              <a:t>üretimi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endişe</a:t>
            </a:r>
            <a:r>
              <a:rPr lang="en-GB" dirty="0"/>
              <a:t> </a:t>
            </a:r>
            <a:r>
              <a:rPr lang="en-GB" dirty="0" err="1"/>
              <a:t>kaynağı</a:t>
            </a:r>
            <a:r>
              <a:rPr lang="en-GB" dirty="0"/>
              <a:t> </a:t>
            </a:r>
            <a:r>
              <a:rPr lang="en-GB" dirty="0" err="1"/>
              <a:t>olmaya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ediyor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48DC-174B-3245-AB18-940DDCC20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B39F2-DD2A-194A-0934-8D371A3E4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4" y="6307137"/>
            <a:ext cx="9709575" cy="371475"/>
          </a:xfrm>
        </p:spPr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*2025 (Jan-Sep)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DB7AC-87D4-46FD-86CD-D26B2EB1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47" y="1092588"/>
            <a:ext cx="7423057" cy="5086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8F215-A80B-E6A9-1029-DDBC64B07E2D}"/>
              </a:ext>
            </a:extLst>
          </p:cNvPr>
          <p:cNvSpPr txBox="1"/>
          <p:nvPr/>
        </p:nvSpPr>
        <p:spPr>
          <a:xfrm>
            <a:off x="2700512" y="994087"/>
            <a:ext cx="592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çıktısı (2008-2025*)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008A5-C382-0104-D900-D168AC21B706}"/>
              </a:ext>
            </a:extLst>
          </p:cNvPr>
          <p:cNvSpPr txBox="1"/>
          <p:nvPr/>
        </p:nvSpPr>
        <p:spPr>
          <a:xfrm>
            <a:off x="1841963" y="5904405"/>
            <a:ext cx="97095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–Üretim endeksi (2021=100), sol eksen     </a:t>
            </a:r>
            <a:r>
              <a:rPr lang="tr-TR" sz="1600" b="1" dirty="0">
                <a:solidFill>
                  <a:srgbClr val="00ABE6"/>
                </a:solidFill>
                <a:latin typeface="Georgia" panose="02040502050405020303" pitchFamily="18" charset="0"/>
              </a:rPr>
              <a:t>-Üretimde yüzdesel değişim (y-o-y), sağ eksen</a:t>
            </a:r>
          </a:p>
        </p:txBody>
      </p:sp>
    </p:spTree>
    <p:extLst>
      <p:ext uri="{BB962C8B-B14F-4D97-AF65-F5344CB8AC3E}">
        <p14:creationId xmlns:p14="http://schemas.microsoft.com/office/powerpoint/2010/main" val="323352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01A2-4812-5893-93C9-E86D94D6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870D-8720-7CCD-37A9-00B03FB0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AB27 </a:t>
            </a:r>
            <a:r>
              <a:rPr lang="en-GB" dirty="0" err="1"/>
              <a:t>kimya</a:t>
            </a:r>
            <a:r>
              <a:rPr lang="en-GB" dirty="0"/>
              <a:t> </a:t>
            </a:r>
            <a:r>
              <a:rPr lang="en-GB" dirty="0" err="1"/>
              <a:t>sektöründe</a:t>
            </a:r>
            <a:r>
              <a:rPr lang="en-GB" dirty="0"/>
              <a:t> </a:t>
            </a:r>
            <a:r>
              <a:rPr lang="en-GB" dirty="0" err="1"/>
              <a:t>kapasite</a:t>
            </a:r>
            <a:r>
              <a:rPr lang="en-GB" dirty="0"/>
              <a:t> </a:t>
            </a:r>
            <a:r>
              <a:rPr lang="en-GB" dirty="0" err="1"/>
              <a:t>kullanımı</a:t>
            </a:r>
            <a:r>
              <a:rPr lang="en-GB" dirty="0"/>
              <a:t> </a:t>
            </a:r>
            <a:r>
              <a:rPr lang="en-GB" dirty="0" err="1"/>
              <a:t>sürekli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seviyede</a:t>
            </a:r>
            <a:r>
              <a:rPr lang="en-GB" dirty="0"/>
              <a:t> </a:t>
            </a:r>
            <a:r>
              <a:rPr lang="en-GB" dirty="0" err="1"/>
              <a:t>kalmaya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ediyor</a:t>
            </a:r>
            <a:r>
              <a:rPr lang="en-GB" dirty="0"/>
              <a:t> (%74)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DA5FB-63E5-7684-D372-D3C583E6B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EED08-EE91-EC01-9C10-8E117E393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F8134-0491-28B3-E6C9-DDDF63D4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3" y="1404531"/>
            <a:ext cx="5852540" cy="3943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972F-1D4C-5A99-9398-45B73FA6D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23" y="1489468"/>
            <a:ext cx="5692577" cy="377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8C2338-977F-3C2B-11F6-4858163B399E}"/>
              </a:ext>
            </a:extLst>
          </p:cNvPr>
          <p:cNvSpPr txBox="1"/>
          <p:nvPr/>
        </p:nvSpPr>
        <p:spPr>
          <a:xfrm>
            <a:off x="310163" y="1090583"/>
            <a:ext cx="5927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kapasite kullanımı (%): Kimyasallar vs. Tarihsel uzun-dönem ortalaması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0C67C-42B1-73C9-645D-DD888BCA33DA}"/>
              </a:ext>
            </a:extLst>
          </p:cNvPr>
          <p:cNvSpPr txBox="1"/>
          <p:nvPr/>
        </p:nvSpPr>
        <p:spPr>
          <a:xfrm>
            <a:off x="6237963" y="1112501"/>
            <a:ext cx="5927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kapasite kullanımı (%): Kimyasallar vs. İmalat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75C74-4D66-9578-7E81-9B638D35013F}"/>
              </a:ext>
            </a:extLst>
          </p:cNvPr>
          <p:cNvSpPr txBox="1"/>
          <p:nvPr/>
        </p:nvSpPr>
        <p:spPr>
          <a:xfrm>
            <a:off x="546564" y="5076144"/>
            <a:ext cx="52869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ABE6"/>
                </a:solidFill>
                <a:latin typeface="Georgia" panose="02040502050405020303" pitchFamily="18" charset="0"/>
              </a:rPr>
              <a:t>-AB27 Kimyasal kapasite kullanımı (%) </a:t>
            </a:r>
          </a:p>
          <a:p>
            <a:r>
              <a:rPr lang="tr-TR" sz="1400" b="1" dirty="0">
                <a:solidFill>
                  <a:srgbClr val="005996"/>
                </a:solidFill>
                <a:latin typeface="Georgia" panose="02040502050405020303" pitchFamily="18" charset="0"/>
              </a:rPr>
              <a:t>-AB27 tarihsel uzun-dönem ortalaması (kimyasallar, 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5D7B6-A79F-025B-EB82-B3E2765B8879}"/>
              </a:ext>
            </a:extLst>
          </p:cNvPr>
          <p:cNvSpPr txBox="1"/>
          <p:nvPr/>
        </p:nvSpPr>
        <p:spPr>
          <a:xfrm>
            <a:off x="6768830" y="5037614"/>
            <a:ext cx="52869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ABE6"/>
                </a:solidFill>
                <a:latin typeface="Georgia" panose="02040502050405020303" pitchFamily="18" charset="0"/>
              </a:rPr>
              <a:t>-AB27 Kimyasal kapasite kullanımı (%) </a:t>
            </a:r>
          </a:p>
          <a:p>
            <a:r>
              <a:rPr lang="tr-TR" sz="1400" b="1" dirty="0">
                <a:solidFill>
                  <a:srgbClr val="005996"/>
                </a:solidFill>
                <a:latin typeface="Georgia" panose="02040502050405020303" pitchFamily="18" charset="0"/>
              </a:rPr>
              <a:t>-AB27 İmalat kapasite kullanımı (%)</a:t>
            </a:r>
          </a:p>
        </p:txBody>
      </p:sp>
    </p:spTree>
    <p:extLst>
      <p:ext uri="{BB962C8B-B14F-4D97-AF65-F5344CB8AC3E}">
        <p14:creationId xmlns:p14="http://schemas.microsoft.com/office/powerpoint/2010/main" val="81944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2B23E-F965-5C73-8649-11399C5A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9FCC-6E5A-96DE-5D44-F0B2524F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endüstrisi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talepten</a:t>
            </a:r>
            <a:r>
              <a:rPr lang="en-US" dirty="0"/>
              <a:t> </a:t>
            </a:r>
            <a:r>
              <a:rPr lang="en-US" dirty="0" err="1"/>
              <a:t>yoksun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E10D6-97D8-90BB-3AD3-4EDE068F3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5DDAB-160C-DA59-29FE-C5B74988B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</a:t>
            </a:r>
            <a:r>
              <a:rPr lang="fr-BE" dirty="0" err="1"/>
              <a:t>Cefic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9CE99-25FD-3C4F-61EA-15CA0A3D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5" y="1567108"/>
            <a:ext cx="5927800" cy="3936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7B00D-EDB5-EF6C-2F98-BC4A66EE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05" y="1569882"/>
            <a:ext cx="5927800" cy="3952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64308D-AE81-212B-B09E-70FE48CC08D2}"/>
              </a:ext>
            </a:extLst>
          </p:cNvPr>
          <p:cNvSpPr txBox="1"/>
          <p:nvPr/>
        </p:nvSpPr>
        <p:spPr>
          <a:xfrm>
            <a:off x="4249644" y="5288118"/>
            <a:ext cx="25483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Üretim büyümesi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84EC4-43E1-2FFE-50F3-B74B66F9071B}"/>
              </a:ext>
            </a:extLst>
          </p:cNvPr>
          <p:cNvSpPr txBox="1"/>
          <p:nvPr/>
        </p:nvSpPr>
        <p:spPr>
          <a:xfrm>
            <a:off x="7599538" y="5288118"/>
            <a:ext cx="41803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93C139"/>
                </a:solidFill>
                <a:latin typeface="Georgia" panose="02040502050405020303" pitchFamily="18" charset="0"/>
              </a:rPr>
              <a:t>-AB27 üretim       </a:t>
            </a:r>
            <a:r>
              <a:rPr lang="tr-TR" sz="1400" b="1" dirty="0">
                <a:solidFill>
                  <a:srgbClr val="005996"/>
                </a:solidFill>
                <a:latin typeface="Georgia" panose="02040502050405020303" pitchFamily="18" charset="0"/>
              </a:rPr>
              <a:t>-AB27 kimyasallar</a:t>
            </a:r>
            <a:endParaRPr lang="tr-TR" sz="1400" b="1" dirty="0">
              <a:solidFill>
                <a:srgbClr val="F2642A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2CC34-ED6A-5C8C-D814-604874C85CDC}"/>
              </a:ext>
            </a:extLst>
          </p:cNvPr>
          <p:cNvSpPr txBox="1"/>
          <p:nvPr/>
        </p:nvSpPr>
        <p:spPr>
          <a:xfrm>
            <a:off x="218305" y="1227047"/>
            <a:ext cx="5927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imalat sektörlerinde üretim büyümesi </a:t>
            </a:r>
          </a:p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(2024 y-o-y)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81A4B-9F72-95D1-9B3E-4EEB441F1173}"/>
              </a:ext>
            </a:extLst>
          </p:cNvPr>
          <p:cNvSpPr txBox="1"/>
          <p:nvPr/>
        </p:nvSpPr>
        <p:spPr>
          <a:xfrm>
            <a:off x="6146105" y="1423493"/>
            <a:ext cx="592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üretim trendi: Kimyasallar vs. imalat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E15A6-34EA-665E-6724-5DDBF470B370}"/>
              </a:ext>
            </a:extLst>
          </p:cNvPr>
          <p:cNvSpPr txBox="1"/>
          <p:nvPr/>
        </p:nvSpPr>
        <p:spPr>
          <a:xfrm>
            <a:off x="3182205" y="1923687"/>
            <a:ext cx="25483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accent3"/>
                </a:solidFill>
                <a:latin typeface="Georgia" panose="02040502050405020303" pitchFamily="18" charset="0"/>
              </a:rPr>
              <a:t>AB27 imalat (-2.6%)</a:t>
            </a:r>
          </a:p>
        </p:txBody>
      </p:sp>
    </p:spTree>
    <p:extLst>
      <p:ext uri="{BB962C8B-B14F-4D97-AF65-F5344CB8AC3E}">
        <p14:creationId xmlns:p14="http://schemas.microsoft.com/office/powerpoint/2010/main" val="339963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B854-0E17-38EC-C42B-04C2E20DB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3D1B-6E61-F4E7-8045-167AF1C0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Zayıf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, AB27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baskı</a:t>
            </a:r>
            <a:r>
              <a:rPr lang="en-US" dirty="0"/>
              <a:t> </a:t>
            </a:r>
            <a:r>
              <a:rPr lang="en-US" dirty="0" err="1"/>
              <a:t>yaratmaya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ediyor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ED4F-8BE4-F83A-F664-A4025F6A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B02FD-9D09-8DD3-4921-896A03121C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0F8D3-D87A-316D-D8ED-4EC4616B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39" y="1164921"/>
            <a:ext cx="7849960" cy="4931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E4521-4A04-D1D8-4172-CB5A6D97425A}"/>
              </a:ext>
            </a:extLst>
          </p:cNvPr>
          <p:cNvSpPr txBox="1"/>
          <p:nvPr/>
        </p:nvSpPr>
        <p:spPr>
          <a:xfrm>
            <a:off x="2421539" y="1049482"/>
            <a:ext cx="75505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kimyasallar: Üretim, fiyatlar ve satışlar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DAA41-18E4-2437-411B-14E61FB87DAC}"/>
              </a:ext>
            </a:extLst>
          </p:cNvPr>
          <p:cNvSpPr txBox="1"/>
          <p:nvPr/>
        </p:nvSpPr>
        <p:spPr>
          <a:xfrm>
            <a:off x="3831782" y="5758071"/>
            <a:ext cx="75505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-AB27 üretim     </a:t>
            </a:r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-AB27 fiyatlar     </a:t>
            </a:r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-AB27 satışlar</a:t>
            </a:r>
          </a:p>
        </p:txBody>
      </p:sp>
    </p:spTree>
    <p:extLst>
      <p:ext uri="{BB962C8B-B14F-4D97-AF65-F5344CB8AC3E}">
        <p14:creationId xmlns:p14="http://schemas.microsoft.com/office/powerpoint/2010/main" val="50063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BC6DC-B821-35B7-AB73-FA28FE66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2795-7784-F521-63F5-F4C93320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2022-2025*: </a:t>
            </a:r>
            <a:r>
              <a:rPr lang="en-US" dirty="0" err="1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Avrupa</a:t>
            </a:r>
            <a:r>
              <a:rPr lang="en-US" dirty="0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 </a:t>
            </a:r>
            <a:r>
              <a:rPr lang="en-US" dirty="0" err="1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genelinde</a:t>
            </a:r>
            <a:r>
              <a:rPr lang="en-US" dirty="0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 </a:t>
            </a:r>
            <a:r>
              <a:rPr lang="en-US" dirty="0" err="1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farklılaşma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7ADA-5153-1C7B-808F-BD26B5828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C3129-537B-9565-2335-D83B57D1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805" y="1217329"/>
            <a:ext cx="8306387" cy="5196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A8BDF-D175-AA40-A634-81D2933BC7FB}"/>
              </a:ext>
            </a:extLst>
          </p:cNvPr>
          <p:cNvSpPr txBox="1"/>
          <p:nvPr/>
        </p:nvSpPr>
        <p:spPr>
          <a:xfrm>
            <a:off x="2008273" y="1049482"/>
            <a:ext cx="75505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Ülkeleri bazında Kimyasal üretim büyümesi </a:t>
            </a:r>
          </a:p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(y-o-y)</a:t>
            </a:r>
          </a:p>
        </p:txBody>
      </p:sp>
    </p:spTree>
    <p:extLst>
      <p:ext uri="{BB962C8B-B14F-4D97-AF65-F5344CB8AC3E}">
        <p14:creationId xmlns:p14="http://schemas.microsoft.com/office/powerpoint/2010/main" val="198098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9C0F-BBC9-CAA8-E324-A0E7D5F3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4D89-983F-63B4-EBDB-50E7EEBE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Avrupa'da</a:t>
            </a:r>
            <a:r>
              <a:rPr lang="en-US" dirty="0"/>
              <a:t> </a:t>
            </a:r>
            <a:r>
              <a:rPr lang="en-US" dirty="0" err="1"/>
              <a:t>istihdamı</a:t>
            </a:r>
            <a:r>
              <a:rPr lang="en-US" dirty="0"/>
              <a:t>, </a:t>
            </a:r>
            <a:r>
              <a:rPr lang="en-US" dirty="0" err="1"/>
              <a:t>Asya'dan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Çin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Hindistan'dan</a:t>
            </a:r>
            <a:r>
              <a:rPr lang="en-US" dirty="0"/>
              <a:t> </a:t>
            </a:r>
            <a:r>
              <a:rPr lang="en-US" dirty="0" err="1"/>
              <a:t>gittikçe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rekabetle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karşıya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AEBBB-B8F8-C1D4-7D5A-88A4C558A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54F83-44C4-1B1E-343B-6603462CB9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International,*</a:t>
            </a:r>
            <a:r>
              <a:rPr lang="en-GB"/>
              <a:t>Full-Time Equivalent (FTE)</a:t>
            </a:r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41BBA-EDA7-C06E-D334-126EAAC6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0" y="1318107"/>
            <a:ext cx="5577859" cy="3693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3B58DF-87A9-AE63-E7B5-FB3A1A4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07" y="1318107"/>
            <a:ext cx="5958562" cy="3855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9C8C4-1DB3-4223-B3B4-395549086D5D}"/>
              </a:ext>
            </a:extLst>
          </p:cNvPr>
          <p:cNvSpPr txBox="1"/>
          <p:nvPr/>
        </p:nvSpPr>
        <p:spPr>
          <a:xfrm>
            <a:off x="518140" y="1049482"/>
            <a:ext cx="56334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Bölgesel kimyasal istihdam*,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Endeks (2009=100)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92F66-7F22-0A1D-7289-103B8A2316A4}"/>
              </a:ext>
            </a:extLst>
          </p:cNvPr>
          <p:cNvSpPr txBox="1"/>
          <p:nvPr/>
        </p:nvSpPr>
        <p:spPr>
          <a:xfrm>
            <a:off x="6075747" y="1049482"/>
            <a:ext cx="56334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Bölgesel kimyasal istihdam*,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(binler cinsinden FTE)</a:t>
            </a:r>
          </a:p>
        </p:txBody>
      </p:sp>
    </p:spTree>
    <p:extLst>
      <p:ext uri="{BB962C8B-B14F-4D97-AF65-F5344CB8AC3E}">
        <p14:creationId xmlns:p14="http://schemas.microsoft.com/office/powerpoint/2010/main" val="182033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0664-2A78-C5F9-F48C-F9FC7BF3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E5A6-AD77-F628-398B-A4E05FAD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Avrupa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bölgelere</a:t>
            </a:r>
            <a:r>
              <a:rPr lang="en-US" dirty="0"/>
              <a:t> </a:t>
            </a:r>
            <a:r>
              <a:rPr lang="en-US" dirty="0" err="1"/>
              <a:t>kıyasla</a:t>
            </a:r>
            <a:r>
              <a:rPr lang="en-US" dirty="0"/>
              <a:t> </a:t>
            </a:r>
            <a:r>
              <a:rPr lang="en-US" dirty="0" err="1"/>
              <a:t>işgücü</a:t>
            </a:r>
            <a:r>
              <a:rPr lang="en-US" dirty="0"/>
              <a:t> </a:t>
            </a:r>
            <a:r>
              <a:rPr lang="en-US" dirty="0" err="1"/>
              <a:t>verimliliğinde</a:t>
            </a:r>
            <a:r>
              <a:rPr lang="en-US" dirty="0"/>
              <a:t> </a:t>
            </a:r>
            <a:r>
              <a:rPr lang="en-US" dirty="0" err="1"/>
              <a:t>düşüş</a:t>
            </a:r>
            <a:r>
              <a:rPr lang="en-US" dirty="0"/>
              <a:t> </a:t>
            </a:r>
            <a:r>
              <a:rPr lang="en-US" dirty="0" err="1"/>
              <a:t>kaydetti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40CF-3858-3736-66F5-62BB8E6C9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7D912-B00B-F10F-1D1C-FFE5F1BD66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</a:t>
            </a:r>
            <a:r>
              <a:rPr lang="fr-BE" dirty="0" err="1"/>
              <a:t>Cefic</a:t>
            </a:r>
            <a:r>
              <a:rPr lang="fr-BE" dirty="0"/>
              <a:t> </a:t>
            </a:r>
            <a:r>
              <a:rPr lang="fr-BE" dirty="0" err="1"/>
              <a:t>Chemdata</a:t>
            </a:r>
            <a:r>
              <a:rPr lang="fr-BE" dirty="0"/>
              <a:t> International, *Real sales (€k/</a:t>
            </a:r>
            <a:r>
              <a:rPr lang="en-GB" dirty="0"/>
              <a:t>Full-Time Equivalent, FTE)</a:t>
            </a:r>
            <a:r>
              <a:rPr lang="fr-BE" dirty="0"/>
              <a:t> 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16927-A880-AC30-E6C1-1C5C7DC9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7" y="1580712"/>
            <a:ext cx="5633481" cy="3755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941AA-5F2A-1DF8-D19C-B8FF23C5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73" y="1528623"/>
            <a:ext cx="5633481" cy="3838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4CE1D-C170-02FC-484A-BD5F293B064C}"/>
              </a:ext>
            </a:extLst>
          </p:cNvPr>
          <p:cNvSpPr txBox="1"/>
          <p:nvPr/>
        </p:nvSpPr>
        <p:spPr>
          <a:xfrm>
            <a:off x="394242" y="1288324"/>
            <a:ext cx="56334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Ülkeler bazında kimyasal işgücü verimliliği*,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Endeks (2009=100)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83C8F-02AE-9CCD-3C68-1CCCED78E9AB}"/>
              </a:ext>
            </a:extLst>
          </p:cNvPr>
          <p:cNvSpPr txBox="1"/>
          <p:nvPr/>
        </p:nvSpPr>
        <p:spPr>
          <a:xfrm>
            <a:off x="6147572" y="1288323"/>
            <a:ext cx="56334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Ülkeler bazında kimyasal işgücü verimliliği* </a:t>
            </a:r>
          </a:p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(binler cinsinden FTE)</a:t>
            </a:r>
          </a:p>
        </p:txBody>
      </p:sp>
    </p:spTree>
    <p:extLst>
      <p:ext uri="{BB962C8B-B14F-4D97-AF65-F5344CB8AC3E}">
        <p14:creationId xmlns:p14="http://schemas.microsoft.com/office/powerpoint/2010/main" val="92069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949" y="1333448"/>
            <a:ext cx="6914604" cy="2387600"/>
          </a:xfrm>
          <a:noFill/>
        </p:spPr>
        <p:txBody>
          <a:bodyPr>
            <a:normAutofit/>
          </a:bodyPr>
          <a:lstStyle/>
          <a:p>
            <a:r>
              <a:rPr lang="fr-BE" sz="3600" dirty="0"/>
              <a:t>4. AB </a:t>
            </a:r>
            <a:r>
              <a:rPr lang="tr-TR" sz="3600" dirty="0"/>
              <a:t>E</a:t>
            </a:r>
            <a:r>
              <a:rPr lang="fr-BE" sz="3600" dirty="0" err="1"/>
              <a:t>ndüstrisine</a:t>
            </a:r>
            <a:r>
              <a:rPr lang="fr-BE" sz="3600" dirty="0"/>
              <a:t> </a:t>
            </a:r>
            <a:r>
              <a:rPr lang="tr-TR" sz="3600" dirty="0"/>
              <a:t>K</a:t>
            </a:r>
            <a:r>
              <a:rPr lang="fr-BE" sz="3600" dirty="0" err="1"/>
              <a:t>atkımız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907780"/>
          </a:xfrm>
        </p:spPr>
      </p:pic>
    </p:spTree>
    <p:extLst>
      <p:ext uri="{BB962C8B-B14F-4D97-AF65-F5344CB8AC3E}">
        <p14:creationId xmlns:p14="http://schemas.microsoft.com/office/powerpoint/2010/main" val="379220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D5765-BF4C-FE5E-54D8-8927DC5A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ECB2-0AAD-3B1A-1BD9-E2573DFA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3" y="119318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Kimya </a:t>
            </a:r>
            <a:r>
              <a:rPr lang="en-US" dirty="0" err="1"/>
              <a:t>endüstrisi</a:t>
            </a:r>
            <a:r>
              <a:rPr lang="en-US" dirty="0"/>
              <a:t>, </a:t>
            </a:r>
            <a:r>
              <a:rPr lang="tr-TR" dirty="0"/>
              <a:t>kilit</a:t>
            </a:r>
            <a:r>
              <a:rPr lang="en-US" dirty="0"/>
              <a:t> </a:t>
            </a:r>
            <a:r>
              <a:rPr lang="en-US" dirty="0" err="1"/>
              <a:t>imalat</a:t>
            </a:r>
            <a:r>
              <a:rPr lang="en-US" dirty="0"/>
              <a:t> </a:t>
            </a:r>
            <a:r>
              <a:rPr lang="en-US" dirty="0" err="1"/>
              <a:t>sektörlerinin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tedarikçisidir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F3F4-7FB4-4D37-A46B-9569DB34A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1DF7B-F942-1673-C882-9D9A4B086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Source: Cefic-Advancy Joint Study: The Competitiveness of the European Chemical Industry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F0326-37AF-56D0-23ED-EA19F802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68" y="873055"/>
            <a:ext cx="7824594" cy="4886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E2674-976D-4299-8924-151BA6756204}"/>
              </a:ext>
            </a:extLst>
          </p:cNvPr>
          <p:cNvSpPr txBox="1"/>
          <p:nvPr/>
        </p:nvSpPr>
        <p:spPr>
          <a:xfrm>
            <a:off x="2088208" y="873055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Nihai pazar bakımından Avrupa’daki kimyasal satışları</a:t>
            </a:r>
          </a:p>
        </p:txBody>
      </p:sp>
    </p:spTree>
    <p:extLst>
      <p:ext uri="{BB962C8B-B14F-4D97-AF65-F5344CB8AC3E}">
        <p14:creationId xmlns:p14="http://schemas.microsoft.com/office/powerpoint/2010/main" val="2217150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DD514-44F3-7FAB-31CA-AFCBB731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C41E-05AA-711E-782E-48C7E488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cs typeface="Poppins"/>
              </a:rPr>
              <a:t>AB27 </a:t>
            </a:r>
            <a:r>
              <a:rPr lang="en-GB" dirty="0" err="1">
                <a:cs typeface="Poppins"/>
              </a:rPr>
              <a:t>kimya</a:t>
            </a:r>
            <a:r>
              <a:rPr lang="en-GB" dirty="0">
                <a:cs typeface="Poppins"/>
              </a:rPr>
              <a:t> </a:t>
            </a:r>
            <a:r>
              <a:rPr lang="en-GB" dirty="0" err="1">
                <a:cs typeface="Poppins"/>
              </a:rPr>
              <a:t>sektöründe</a:t>
            </a:r>
            <a:r>
              <a:rPr lang="en-GB" dirty="0">
                <a:cs typeface="Poppins"/>
              </a:rPr>
              <a:t> 31.000 </a:t>
            </a:r>
            <a:r>
              <a:rPr lang="en-GB" dirty="0" err="1">
                <a:cs typeface="Poppins"/>
              </a:rPr>
              <a:t>şirket</a:t>
            </a:r>
            <a:r>
              <a:rPr lang="en-GB" dirty="0">
                <a:cs typeface="Poppins"/>
              </a:rPr>
              <a:t> </a:t>
            </a:r>
            <a:r>
              <a:rPr lang="en-GB" dirty="0" err="1">
                <a:cs typeface="Poppins"/>
              </a:rPr>
              <a:t>faaliyet</a:t>
            </a:r>
            <a:r>
              <a:rPr lang="en-GB" dirty="0">
                <a:cs typeface="Poppins"/>
              </a:rPr>
              <a:t> </a:t>
            </a:r>
            <a:r>
              <a:rPr lang="en-GB" dirty="0" err="1">
                <a:cs typeface="Poppins"/>
              </a:rPr>
              <a:t>göstermektedir</a:t>
            </a:r>
            <a:r>
              <a:rPr lang="en-GB" dirty="0">
                <a:cs typeface="Poppins"/>
              </a:rPr>
              <a:t>.</a:t>
            </a:r>
            <a:endParaRPr lang="en-BE" dirty="0">
              <a:cs typeface="Poppi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501A5-F30E-A552-D20F-86BBBCEC3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0A881-C3A2-7DEA-35BF-0ED99F97F2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tabLst>
                <a:tab pos="485775" algn="r"/>
                <a:tab pos="542925" algn="l"/>
              </a:tabLst>
            </a:pPr>
            <a:r>
              <a:rPr lang="fr-BE" dirty="0"/>
              <a:t>	Source:	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</a:t>
            </a:r>
            <a:br>
              <a:rPr lang="fr-BE" dirty="0"/>
            </a:br>
            <a:r>
              <a:rPr lang="fr-BE" dirty="0"/>
              <a:t>*</a:t>
            </a:r>
            <a:r>
              <a:rPr lang="fr-BE" dirty="0" err="1"/>
              <a:t>Estimate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D7731-0D86-D79C-465C-C61FD7F8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84" y="1020596"/>
            <a:ext cx="7555353" cy="5104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BCA1F-6EA9-ACC9-D10C-FF0ABF457426}"/>
              </a:ext>
            </a:extLst>
          </p:cNvPr>
          <p:cNvSpPr txBox="1"/>
          <p:nvPr/>
        </p:nvSpPr>
        <p:spPr>
          <a:xfrm>
            <a:off x="2595748" y="1049482"/>
            <a:ext cx="7152901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7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imalat sektöründe faaliyet gösteren şirket sayıları </a:t>
            </a:r>
          </a:p>
          <a:p>
            <a:r>
              <a:rPr lang="tr-TR" sz="17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(2022, binler cinsinden ifade edilmiştir)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BDDC1-3411-7E4C-1A52-A7C3C78E4F35}"/>
              </a:ext>
            </a:extLst>
          </p:cNvPr>
          <p:cNvSpPr txBox="1"/>
          <p:nvPr/>
        </p:nvSpPr>
        <p:spPr>
          <a:xfrm>
            <a:off x="7458510" y="5808518"/>
            <a:ext cx="33534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Şirket sayısı (binler cinsinden)</a:t>
            </a:r>
          </a:p>
        </p:txBody>
      </p:sp>
    </p:spTree>
    <p:extLst>
      <p:ext uri="{BB962C8B-B14F-4D97-AF65-F5344CB8AC3E}">
        <p14:creationId xmlns:p14="http://schemas.microsoft.com/office/powerpoint/2010/main" val="15823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3635-103D-6843-4EC5-06EE071E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1AF5-3CEF-5BA1-D86E-7DFC7582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03079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endüstrisinde</a:t>
            </a:r>
            <a:r>
              <a:rPr lang="en-US" dirty="0"/>
              <a:t> 30.264 KOBİ*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751A-3C01-AD8B-4458-BD3754909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91858-3CE2-22BA-0F36-25932B012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283446"/>
            <a:ext cx="9709575" cy="371475"/>
          </a:xfrm>
        </p:spPr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</a:t>
            </a:r>
            <a:r>
              <a:rPr lang="fr-BE" dirty="0" err="1"/>
              <a:t>SMEs</a:t>
            </a:r>
            <a:r>
              <a:rPr lang="fr-BE" dirty="0"/>
              <a:t>: Small and Medium </a:t>
            </a:r>
            <a:r>
              <a:rPr lang="fr-BE" dirty="0" err="1"/>
              <a:t>Enterprices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D9F29-5D20-72FD-1A2C-F9628248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36" y="914217"/>
            <a:ext cx="7002125" cy="5229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8DC88-EF0B-76C8-A715-1281185F4E2D}"/>
              </a:ext>
            </a:extLst>
          </p:cNvPr>
          <p:cNvSpPr txBox="1"/>
          <p:nvPr/>
        </p:nvSpPr>
        <p:spPr>
          <a:xfrm>
            <a:off x="2594936" y="887436"/>
            <a:ext cx="71529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 endüstrisinde faaliyet gösteren KOBİ* sayısına göre AB27 ülkelerinin sıralaması (2023)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B3496-19E9-DAA4-7058-20E077B1457B}"/>
              </a:ext>
            </a:extLst>
          </p:cNvPr>
          <p:cNvSpPr txBox="1"/>
          <p:nvPr/>
        </p:nvSpPr>
        <p:spPr>
          <a:xfrm>
            <a:off x="3774548" y="5821210"/>
            <a:ext cx="2039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+mj-lt"/>
              </a:rPr>
              <a:t>Toplam şirket sayısı</a:t>
            </a:r>
          </a:p>
          <a:p>
            <a:endParaRPr lang="tr-TR" sz="1400" b="1" dirty="0">
              <a:solidFill>
                <a:srgbClr val="005996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07255-DF5F-A85F-F011-763CCF08EC01}"/>
              </a:ext>
            </a:extLst>
          </p:cNvPr>
          <p:cNvSpPr txBox="1"/>
          <p:nvPr/>
        </p:nvSpPr>
        <p:spPr>
          <a:xfrm>
            <a:off x="5965230" y="5821210"/>
            <a:ext cx="2039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+mj-lt"/>
              </a:rPr>
              <a:t>KOBİ* sayısı</a:t>
            </a:r>
          </a:p>
          <a:p>
            <a:endParaRPr lang="tr-TR" sz="1400" b="1" dirty="0">
              <a:solidFill>
                <a:srgbClr val="005996"/>
              </a:solidFill>
              <a:latin typeface="Georgia" panose="02040502050405020303" pitchFamily="18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F3889E8-EC9C-FBAB-03C4-0CB37A884F72}"/>
              </a:ext>
            </a:extLst>
          </p:cNvPr>
          <p:cNvSpPr/>
          <p:nvPr/>
        </p:nvSpPr>
        <p:spPr>
          <a:xfrm>
            <a:off x="5710881" y="5821210"/>
            <a:ext cx="279132" cy="263196"/>
          </a:xfrm>
          <a:prstGeom prst="flowChartProcess">
            <a:avLst/>
          </a:prstGeom>
          <a:solidFill>
            <a:srgbClr val="005996"/>
          </a:solidFill>
          <a:ln>
            <a:solidFill>
              <a:srgbClr val="005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5996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E5320E01-AE11-A42D-EA01-0C0075578EEB}"/>
              </a:ext>
            </a:extLst>
          </p:cNvPr>
          <p:cNvSpPr/>
          <p:nvPr/>
        </p:nvSpPr>
        <p:spPr>
          <a:xfrm>
            <a:off x="3556192" y="5821210"/>
            <a:ext cx="279132" cy="263196"/>
          </a:xfrm>
          <a:prstGeom prst="flowChartProcess">
            <a:avLst/>
          </a:prstGeom>
          <a:solidFill>
            <a:schemeClr val="bg1"/>
          </a:solidFill>
          <a:ln>
            <a:solidFill>
              <a:srgbClr val="005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59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15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A9BE-3964-19DB-BF1F-3CA2A3E90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95A7-2154-759D-E35C-BA26BDBA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KOBİ'leri</a:t>
            </a:r>
            <a:r>
              <a:rPr lang="en-US" dirty="0"/>
              <a:t>* </a:t>
            </a:r>
            <a:r>
              <a:rPr lang="en-US" dirty="0" err="1"/>
              <a:t>satışların</a:t>
            </a:r>
            <a:r>
              <a:rPr lang="en-US" dirty="0"/>
              <a:t> %28'ine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istihdamın</a:t>
            </a:r>
            <a:r>
              <a:rPr lang="en-US" dirty="0"/>
              <a:t> %36'sına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2362-B4C3-372A-F321-E3EBAD792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16F95-42DB-7442-0703-F54BA75744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0296" y="6210474"/>
            <a:ext cx="9709575" cy="371475"/>
          </a:xfrm>
        </p:spPr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</a:t>
            </a:r>
            <a:r>
              <a:rPr lang="fr-BE" dirty="0" err="1"/>
              <a:t>SMEs</a:t>
            </a:r>
            <a:r>
              <a:rPr lang="fr-BE" dirty="0"/>
              <a:t>: Small and Medium </a:t>
            </a:r>
            <a:r>
              <a:rPr lang="fr-BE" dirty="0" err="1"/>
              <a:t>Enterprices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40BC1-137D-8CEC-4038-77157466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979" y="1049461"/>
            <a:ext cx="8495533" cy="5161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37152-79F8-C4E7-81C0-4AC0B513DC1B}"/>
              </a:ext>
            </a:extLst>
          </p:cNvPr>
          <p:cNvSpPr txBox="1"/>
          <p:nvPr/>
        </p:nvSpPr>
        <p:spPr>
          <a:xfrm>
            <a:off x="2173979" y="1049461"/>
            <a:ext cx="71529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AB27: Büyüklüğüne göre Şirket sayısı, satışlar ve istihdam (2023)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AE774-3CC7-44C2-508C-88169773D772}"/>
              </a:ext>
            </a:extLst>
          </p:cNvPr>
          <p:cNvSpPr txBox="1"/>
          <p:nvPr/>
        </p:nvSpPr>
        <p:spPr>
          <a:xfrm>
            <a:off x="3720934" y="5938877"/>
            <a:ext cx="20399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+mj-lt"/>
              </a:rPr>
              <a:t>Şirket sayısı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88C2E-882D-3AB4-DEB5-C57C6BF47E7D}"/>
              </a:ext>
            </a:extLst>
          </p:cNvPr>
          <p:cNvSpPr txBox="1"/>
          <p:nvPr/>
        </p:nvSpPr>
        <p:spPr>
          <a:xfrm>
            <a:off x="5950481" y="5938877"/>
            <a:ext cx="20399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+mj-lt"/>
              </a:rPr>
              <a:t>Net Ciro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65588-373D-A792-ED78-C293E5E550E8}"/>
              </a:ext>
            </a:extLst>
          </p:cNvPr>
          <p:cNvSpPr txBox="1"/>
          <p:nvPr/>
        </p:nvSpPr>
        <p:spPr>
          <a:xfrm>
            <a:off x="8180028" y="5938877"/>
            <a:ext cx="20399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+mj-lt"/>
              </a:rPr>
              <a:t>İstihdam</a:t>
            </a:r>
          </a:p>
        </p:txBody>
      </p:sp>
    </p:spTree>
    <p:extLst>
      <p:ext uri="{BB962C8B-B14F-4D97-AF65-F5344CB8AC3E}">
        <p14:creationId xmlns:p14="http://schemas.microsoft.com/office/powerpoint/2010/main" val="628419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C528D-69FC-9597-4214-E7C70F3B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AD08-A48E-1EB2-DF8E-F2392375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3" y="389900"/>
            <a:ext cx="10944225" cy="684357"/>
          </a:xfrm>
        </p:spPr>
        <p:txBody>
          <a:bodyPr>
            <a:noAutofit/>
          </a:bodyPr>
          <a:lstStyle/>
          <a:p>
            <a:r>
              <a:rPr lang="en-US" dirty="0" err="1">
                <a:cs typeface="Poppins" panose="00000500000000000000" pitchFamily="2" charset="0"/>
              </a:rPr>
              <a:t>İmalat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katma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değerinin</a:t>
            </a:r>
            <a:r>
              <a:rPr lang="en-US" dirty="0">
                <a:cs typeface="Poppins" panose="00000500000000000000" pitchFamily="2" charset="0"/>
              </a:rPr>
              <a:t> %7'sini </a:t>
            </a:r>
            <a:r>
              <a:rPr lang="en-US" dirty="0" err="1">
                <a:cs typeface="Poppins" panose="00000500000000000000" pitchFamily="2" charset="0"/>
              </a:rPr>
              <a:t>temsil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eden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kimya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endüstrisi</a:t>
            </a:r>
            <a:r>
              <a:rPr lang="en-US" dirty="0">
                <a:cs typeface="Poppins" panose="00000500000000000000" pitchFamily="2" charset="0"/>
              </a:rPr>
              <a:t>, </a:t>
            </a:r>
            <a:r>
              <a:rPr lang="en-US" dirty="0" err="1">
                <a:cs typeface="Poppins" panose="00000500000000000000" pitchFamily="2" charset="0"/>
              </a:rPr>
              <a:t>Avrupa'nın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başlıca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sektörlerinden</a:t>
            </a:r>
            <a:r>
              <a:rPr lang="en-US" dirty="0">
                <a:cs typeface="Poppins" panose="00000500000000000000" pitchFamily="2" charset="0"/>
              </a:rPr>
              <a:t> </a:t>
            </a:r>
            <a:r>
              <a:rPr lang="en-US" dirty="0" err="1">
                <a:cs typeface="Poppins" panose="00000500000000000000" pitchFamily="2" charset="0"/>
              </a:rPr>
              <a:t>biridir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57F71-BC39-483C-F9D8-56256EB15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595B9-BEC4-F694-CE11-FF5DD2294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FAB5C-EFCD-0D3E-E421-71D3C9E0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46" y="1074257"/>
            <a:ext cx="6998854" cy="5677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68EF7-4F06-0C4F-8365-471E54E23403}"/>
              </a:ext>
            </a:extLst>
          </p:cNvPr>
          <p:cNvSpPr txBox="1"/>
          <p:nvPr/>
        </p:nvSpPr>
        <p:spPr>
          <a:xfrm>
            <a:off x="2074334" y="2523067"/>
            <a:ext cx="148166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Katma Değer (milyar avro)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F4DFD-EE2A-856F-BBCA-BC96E917130C}"/>
              </a:ext>
            </a:extLst>
          </p:cNvPr>
          <p:cNvSpPr txBox="1"/>
          <p:nvPr/>
        </p:nvSpPr>
        <p:spPr>
          <a:xfrm>
            <a:off x="1591734" y="4618208"/>
            <a:ext cx="1964266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Katma Değer/Direkt FTE (€k/FTE)</a:t>
            </a:r>
          </a:p>
        </p:txBody>
      </p:sp>
    </p:spTree>
    <p:extLst>
      <p:ext uri="{BB962C8B-B14F-4D97-AF65-F5344CB8AC3E}">
        <p14:creationId xmlns:p14="http://schemas.microsoft.com/office/powerpoint/2010/main" val="3028850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63F39-7369-A467-8C38-3B384A0D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D385-4792-04A8-F616-042B156C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Kimya </a:t>
            </a:r>
            <a:r>
              <a:rPr lang="en-US" dirty="0" err="1"/>
              <a:t>sektörü</a:t>
            </a:r>
            <a:r>
              <a:rPr lang="en-US" dirty="0"/>
              <a:t>,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imalat</a:t>
            </a:r>
            <a:r>
              <a:rPr lang="en-US" dirty="0"/>
              <a:t> </a:t>
            </a:r>
            <a:r>
              <a:rPr lang="en-US" dirty="0" err="1"/>
              <a:t>sektörüdür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D626-00C0-A1D5-67C4-0BE7B7A70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C2DBA-92CC-165E-0DB7-B13748842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BC1E6-3E8C-CDED-E255-46F99B1F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249" y="1049482"/>
            <a:ext cx="6786605" cy="504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45E03-CBC8-0F1B-A92E-0AEF28191F91}"/>
              </a:ext>
            </a:extLst>
          </p:cNvPr>
          <p:cNvSpPr txBox="1"/>
          <p:nvPr/>
        </p:nvSpPr>
        <p:spPr>
          <a:xfrm>
            <a:off x="3045249" y="1049482"/>
            <a:ext cx="67866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İlk 10 İmalat sektörü yatırımları (2022, milyar avro)</a:t>
            </a:r>
          </a:p>
        </p:txBody>
      </p:sp>
    </p:spTree>
    <p:extLst>
      <p:ext uri="{BB962C8B-B14F-4D97-AF65-F5344CB8AC3E}">
        <p14:creationId xmlns:p14="http://schemas.microsoft.com/office/powerpoint/2010/main" val="1945680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625E-5FCE-92DC-1787-CE30175E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A1C4-6B29-9690-1056-DFC7720A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Kimya </a:t>
            </a:r>
            <a:r>
              <a:rPr lang="en-US" dirty="0" err="1"/>
              <a:t>sektörü</a:t>
            </a:r>
            <a:r>
              <a:rPr lang="en-US" dirty="0"/>
              <a:t>, AB27 </a:t>
            </a:r>
            <a:r>
              <a:rPr lang="en-US" dirty="0" err="1"/>
              <a:t>imalat</a:t>
            </a:r>
            <a:r>
              <a:rPr lang="en-US" dirty="0"/>
              <a:t> </a:t>
            </a:r>
            <a:r>
              <a:rPr lang="en-US" dirty="0" err="1"/>
              <a:t>sektörleri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istihdam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yedinci</a:t>
            </a:r>
            <a:r>
              <a:rPr lang="en-US" dirty="0"/>
              <a:t> </a:t>
            </a:r>
            <a:r>
              <a:rPr lang="en-US" dirty="0" err="1"/>
              <a:t>sırada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almaktadır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6AF04-A82C-A979-D3E0-3CA320878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22A98-C744-6D03-A8C5-AE997F7180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 FTE (</a:t>
            </a:r>
            <a:r>
              <a:rPr lang="en-GB"/>
              <a:t>Full-Time Equivalent)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42740-2A07-D919-07F3-AAF201CB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70" y="1001576"/>
            <a:ext cx="6534778" cy="5554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438C3-DA06-F3DE-B2CD-07CB2556B14B}"/>
              </a:ext>
            </a:extLst>
          </p:cNvPr>
          <p:cNvSpPr txBox="1"/>
          <p:nvPr/>
        </p:nvSpPr>
        <p:spPr>
          <a:xfrm>
            <a:off x="3376270" y="978047"/>
            <a:ext cx="53521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İlk 10 İmalat sektörü istihdamı (2022, direkt çalışanlar, milyon FTE)</a:t>
            </a:r>
          </a:p>
        </p:txBody>
      </p:sp>
    </p:spTree>
    <p:extLst>
      <p:ext uri="{BB962C8B-B14F-4D97-AF65-F5344CB8AC3E}">
        <p14:creationId xmlns:p14="http://schemas.microsoft.com/office/powerpoint/2010/main" val="228447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3C485-07D3-5FC8-DAA0-1F379567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8F53-139A-3A0D-439F-CA257843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3" y="273338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Kimya </a:t>
            </a:r>
            <a:r>
              <a:rPr lang="en-US" dirty="0" err="1"/>
              <a:t>sektörü</a:t>
            </a:r>
            <a:r>
              <a:rPr lang="en-US" dirty="0"/>
              <a:t> </a:t>
            </a:r>
            <a:r>
              <a:rPr lang="en-US" dirty="0" err="1"/>
              <a:t>işgücü</a:t>
            </a:r>
            <a:r>
              <a:rPr lang="en-US" dirty="0"/>
              <a:t> </a:t>
            </a:r>
            <a:r>
              <a:rPr lang="en-US" dirty="0" err="1"/>
              <a:t>maliyetlerinde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sırada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FE9B3-5ABD-D95C-E10D-AC5B9772E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A1042-4B5C-99B3-0DDE-0C0EB6099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 FTE (</a:t>
            </a:r>
            <a:r>
              <a:rPr lang="en-GB"/>
              <a:t>Full-Time Equivalent)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FFCA1-4C76-E83A-A644-997AEFD2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04" y="1036956"/>
            <a:ext cx="6197515" cy="5179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AC279-CC0A-7EA5-7D98-57758D1D2422}"/>
              </a:ext>
            </a:extLst>
          </p:cNvPr>
          <p:cNvSpPr txBox="1"/>
          <p:nvPr/>
        </p:nvSpPr>
        <p:spPr>
          <a:xfrm>
            <a:off x="3429915" y="957695"/>
            <a:ext cx="53521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İlk 10 İmalat sektörü işgücü maliyeti/direkt FTE (2022)</a:t>
            </a:r>
          </a:p>
        </p:txBody>
      </p:sp>
    </p:spTree>
    <p:extLst>
      <p:ext uri="{BB962C8B-B14F-4D97-AF65-F5344CB8AC3E}">
        <p14:creationId xmlns:p14="http://schemas.microsoft.com/office/powerpoint/2010/main" val="991953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2495-C409-3739-8901-F2A080D13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7AE4-4B90-ED79-4E43-4C5E9DA9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Kimyasallar</a:t>
            </a:r>
            <a:r>
              <a:rPr lang="en-US" dirty="0"/>
              <a:t>, AB27'nin </a:t>
            </a:r>
            <a:r>
              <a:rPr lang="en-US" dirty="0" err="1"/>
              <a:t>ticaretine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sağlıyor</a:t>
            </a:r>
            <a:r>
              <a:rPr lang="en-US" dirty="0"/>
              <a:t> (407 </a:t>
            </a:r>
            <a:r>
              <a:rPr lang="en-US" dirty="0" err="1"/>
              <a:t>milyar</a:t>
            </a:r>
            <a:r>
              <a:rPr lang="en-US" dirty="0"/>
              <a:t> </a:t>
            </a:r>
            <a:r>
              <a:rPr lang="en-US" dirty="0" err="1"/>
              <a:t>avro</a:t>
            </a:r>
            <a:r>
              <a:rPr lang="en-US" dirty="0"/>
              <a:t>)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F89A4-0936-8403-1F69-EF94B6F4D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82842-1DB2-3238-18B5-3FB1341405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244768"/>
            <a:ext cx="9709575" cy="371475"/>
          </a:xfrm>
        </p:spPr>
        <p:txBody>
          <a:bodyPr/>
          <a:lstStyle/>
          <a:p>
            <a:r>
              <a:rPr lang="fr-BE" dirty="0"/>
              <a:t>Source: </a:t>
            </a:r>
            <a:r>
              <a:rPr lang="fr-BE" dirty="0" err="1"/>
              <a:t>Cefic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</a:t>
            </a:r>
            <a:r>
              <a:rPr lang="fr-BE" dirty="0" err="1"/>
              <a:t>trade</a:t>
            </a:r>
            <a:r>
              <a:rPr lang="fr-BE" dirty="0"/>
              <a:t> = exports + imports</a:t>
            </a:r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83557-ABE6-217E-6387-3004896E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83" y="1024280"/>
            <a:ext cx="7871417" cy="5097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BFFC84-A4C3-96B7-BB0D-B2711DC4AB17}"/>
              </a:ext>
            </a:extLst>
          </p:cNvPr>
          <p:cNvSpPr txBox="1"/>
          <p:nvPr/>
        </p:nvSpPr>
        <p:spPr>
          <a:xfrm>
            <a:off x="4583906" y="5783273"/>
            <a:ext cx="3024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+mj-lt"/>
              </a:rPr>
              <a:t>İhracat                  İthalat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3111DE74-C391-B0A1-8A20-2BFAD0A1DF0D}"/>
              </a:ext>
            </a:extLst>
          </p:cNvPr>
          <p:cNvSpPr/>
          <p:nvPr/>
        </p:nvSpPr>
        <p:spPr>
          <a:xfrm>
            <a:off x="4807682" y="5788504"/>
            <a:ext cx="279132" cy="263196"/>
          </a:xfrm>
          <a:prstGeom prst="flowChartProcess">
            <a:avLst/>
          </a:prstGeom>
          <a:solidFill>
            <a:srgbClr val="95BD3C"/>
          </a:solidFill>
          <a:ln>
            <a:solidFill>
              <a:srgbClr val="95BD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2ACD01B-B9C6-0C85-220A-F885696F74C5}"/>
              </a:ext>
            </a:extLst>
          </p:cNvPr>
          <p:cNvSpPr/>
          <p:nvPr/>
        </p:nvSpPr>
        <p:spPr>
          <a:xfrm>
            <a:off x="6207887" y="5788504"/>
            <a:ext cx="279132" cy="263196"/>
          </a:xfrm>
          <a:prstGeom prst="flowChartProcess">
            <a:avLst/>
          </a:prstGeom>
          <a:solidFill>
            <a:srgbClr val="005996"/>
          </a:solidFill>
          <a:ln>
            <a:solidFill>
              <a:srgbClr val="005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617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83" y="1385688"/>
            <a:ext cx="6261452" cy="2387600"/>
          </a:xfrm>
        </p:spPr>
        <p:txBody>
          <a:bodyPr>
            <a:normAutofit/>
          </a:bodyPr>
          <a:lstStyle/>
          <a:p>
            <a:r>
              <a:rPr lang="fr-BE" sz="3600" dirty="0"/>
              <a:t>5. </a:t>
            </a:r>
            <a:r>
              <a:rPr lang="tr-TR" sz="3600" dirty="0"/>
              <a:t>Enerji Tüketimi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899045"/>
          </a:xfrm>
        </p:spPr>
      </p:pic>
    </p:spTree>
    <p:extLst>
      <p:ext uri="{BB962C8B-B14F-4D97-AF65-F5344CB8AC3E}">
        <p14:creationId xmlns:p14="http://schemas.microsoft.com/office/powerpoint/2010/main" val="559897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5F93-47CF-92DD-75B1-150FE307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412C-AF1D-30E8-2A2D-6941BD9A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1568113" cy="684357"/>
          </a:xfrm>
        </p:spPr>
        <p:txBody>
          <a:bodyPr>
            <a:noAutofit/>
          </a:bodyPr>
          <a:lstStyle/>
          <a:p>
            <a:r>
              <a:rPr lang="en-US" dirty="0"/>
              <a:t>AB27'nin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tüketimi</a:t>
            </a:r>
            <a:r>
              <a:rPr lang="en-US" dirty="0"/>
              <a:t>, </a:t>
            </a:r>
            <a:r>
              <a:rPr lang="en-US" dirty="0" err="1"/>
              <a:t>sektörün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tüketiminin</a:t>
            </a:r>
            <a:r>
              <a:rPr lang="en-US" dirty="0"/>
              <a:t> </a:t>
            </a:r>
            <a:r>
              <a:rPr lang="en-US" dirty="0" err="1"/>
              <a:t>üçte</a:t>
            </a:r>
            <a:r>
              <a:rPr lang="en-US" dirty="0"/>
              <a:t> </a:t>
            </a:r>
            <a:r>
              <a:rPr lang="en-US" dirty="0" err="1"/>
              <a:t>ikisini</a:t>
            </a:r>
            <a:r>
              <a:rPr lang="en-US" dirty="0"/>
              <a:t> </a:t>
            </a:r>
            <a:r>
              <a:rPr lang="en-US" dirty="0" err="1"/>
              <a:t>oluşturmaktadır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1B7DF-9B0A-31EE-2A93-19021892C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E343B-8A9A-B929-D83E-A62760DB03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FB895-59C5-F07E-D860-646F5E90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43" y="1167245"/>
            <a:ext cx="6909927" cy="4523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101CF-EC05-F87C-C717-F9CA8E8C6D19}"/>
              </a:ext>
            </a:extLst>
          </p:cNvPr>
          <p:cNvSpPr txBox="1"/>
          <p:nvPr/>
        </p:nvSpPr>
        <p:spPr>
          <a:xfrm>
            <a:off x="2741243" y="1167245"/>
            <a:ext cx="60177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Kaynak başına toplam AB27 kimya endüstrisi enerji tüketimi</a:t>
            </a:r>
          </a:p>
        </p:txBody>
      </p:sp>
    </p:spTree>
    <p:extLst>
      <p:ext uri="{BB962C8B-B14F-4D97-AF65-F5344CB8AC3E}">
        <p14:creationId xmlns:p14="http://schemas.microsoft.com/office/powerpoint/2010/main" val="373289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4CD4-DA01-BE4E-807F-67B71E28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Petrokimya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AB27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satışlarının</a:t>
            </a:r>
            <a:r>
              <a:rPr lang="en-US" dirty="0"/>
              <a:t> </a:t>
            </a:r>
            <a:r>
              <a:rPr lang="en-US" dirty="0" err="1"/>
              <a:t>yarısından</a:t>
            </a:r>
            <a:r>
              <a:rPr lang="en-US" dirty="0"/>
              <a:t> </a:t>
            </a:r>
            <a:r>
              <a:rPr lang="en-US" dirty="0" err="1"/>
              <a:t>fazlasını</a:t>
            </a:r>
            <a:r>
              <a:rPr lang="en-US" dirty="0"/>
              <a:t> </a:t>
            </a:r>
            <a:r>
              <a:rPr lang="en-US" dirty="0" err="1"/>
              <a:t>oluşturmaktadır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998C0-D638-75B8-035E-E3DCC73C8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9D3EA-1EDA-E7BB-FAEB-7A2B8C903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C0C72-079F-CD2F-8314-A6277A8E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179775"/>
            <a:ext cx="9076518" cy="4498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6DF68-1C37-677C-1977-76A79FD8008D}"/>
              </a:ext>
            </a:extLst>
          </p:cNvPr>
          <p:cNvSpPr txBox="1"/>
          <p:nvPr/>
        </p:nvSpPr>
        <p:spPr>
          <a:xfrm>
            <a:off x="1683947" y="1179775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satışları, 2024</a:t>
            </a:r>
          </a:p>
        </p:txBody>
      </p:sp>
    </p:spTree>
    <p:extLst>
      <p:ext uri="{BB962C8B-B14F-4D97-AF65-F5344CB8AC3E}">
        <p14:creationId xmlns:p14="http://schemas.microsoft.com/office/powerpoint/2010/main" val="1474972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E252-FD39-A91D-D8D8-A72976F4B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7028-4F9C-F1DB-CBE1-B967C454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Gaz </a:t>
            </a:r>
            <a:r>
              <a:rPr lang="en-US" dirty="0" err="1"/>
              <a:t>fiyatları</a:t>
            </a:r>
            <a:r>
              <a:rPr lang="en-US" dirty="0"/>
              <a:t> </a:t>
            </a:r>
            <a:r>
              <a:rPr lang="en-US" dirty="0" err="1"/>
              <a:t>kriz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seviyelerin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seyrediyor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56864-0079-5646-6D4E-326B72AB4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FD01A-A7CA-31AD-9515-69EE20D4D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Source ICE Dutch TTF Natural Gas Futures Historical Prices - Investing.com and INSEE Oil Prices data and ICIS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7F02A-FD48-3BDC-4D78-6B32F553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4" y="1497425"/>
            <a:ext cx="5378316" cy="3737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0346E-894C-7FB4-56D7-9C39F9CC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07" y="1497425"/>
            <a:ext cx="5636246" cy="3880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542DC-0EE3-92EA-29DE-89EBD82543ED}"/>
              </a:ext>
            </a:extLst>
          </p:cNvPr>
          <p:cNvSpPr txBox="1"/>
          <p:nvPr/>
        </p:nvSpPr>
        <p:spPr>
          <a:xfrm>
            <a:off x="721394" y="1326018"/>
            <a:ext cx="5668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Doğal gaz fiyatları: Avrupa vs. ABD (€/</a:t>
            </a:r>
            <a:r>
              <a:rPr lang="tr-TR" sz="16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Megawatt</a:t>
            </a:r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saat)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79BFB-BB18-AAEC-C887-40BBC14075B3}"/>
              </a:ext>
            </a:extLst>
          </p:cNvPr>
          <p:cNvSpPr txBox="1"/>
          <p:nvPr/>
        </p:nvSpPr>
        <p:spPr>
          <a:xfrm>
            <a:off x="6202949" y="1326017"/>
            <a:ext cx="5668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Doğal gaz fiyatları: Avrupa vs. ABD (€/</a:t>
            </a:r>
            <a:r>
              <a:rPr lang="tr-TR" sz="16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Megawatt</a:t>
            </a:r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saat)</a:t>
            </a:r>
          </a:p>
        </p:txBody>
      </p:sp>
    </p:spTree>
    <p:extLst>
      <p:ext uri="{BB962C8B-B14F-4D97-AF65-F5344CB8AC3E}">
        <p14:creationId xmlns:p14="http://schemas.microsoft.com/office/powerpoint/2010/main" val="2224793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158E-30F4-1C48-F033-DE663AD73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A304-D4A1-7465-67E2-5D846C80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</a:t>
            </a:r>
            <a:r>
              <a:rPr lang="en-US" dirty="0"/>
              <a:t> 1990'dan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%32 </a:t>
            </a:r>
            <a:r>
              <a:rPr lang="en-US" dirty="0" err="1"/>
              <a:t>azaldı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3762-15B7-4EEB-5FAF-2231581AD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C5AF-AD54-6F2B-03E6-6B979B92AC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EA7FF-28E3-65DD-ABC4-051B8B3D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38" y="1162675"/>
            <a:ext cx="7389953" cy="4775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1D580-79EB-406D-43ED-A4631795720A}"/>
              </a:ext>
            </a:extLst>
          </p:cNvPr>
          <p:cNvSpPr txBox="1"/>
          <p:nvPr/>
        </p:nvSpPr>
        <p:spPr>
          <a:xfrm>
            <a:off x="2662896" y="1078117"/>
            <a:ext cx="814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</a:t>
            </a:r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</a:t>
            </a:r>
            <a:r>
              <a:rPr lang="sv-SE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imya </a:t>
            </a:r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sv-SE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ndüstrisinde enerji tüketimi</a:t>
            </a:r>
            <a:endParaRPr lang="tr-TR" sz="20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07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0E4F-CD22-56EF-3BF0-AD2A50C6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193-BA0D-C6B7-DD03-D9F1A76F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AB27'nin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</a:t>
            </a:r>
            <a:r>
              <a:rPr lang="en-US" dirty="0"/>
              <a:t>* 1991'den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%40 </a:t>
            </a:r>
            <a:r>
              <a:rPr lang="en-US" dirty="0" err="1"/>
              <a:t>azaldı</a:t>
            </a:r>
            <a:r>
              <a:rPr lang="en-US" dirty="0"/>
              <a:t>.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440F7-62A7-27F1-F068-CFF8C5AC9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0436B-3E0D-522B-682B-2FC03924F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096625"/>
            <a:ext cx="10097861" cy="371475"/>
          </a:xfrm>
        </p:spPr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data,*</a:t>
            </a:r>
            <a:r>
              <a:rPr lang="en-US"/>
              <a:t>Specific energy consumption index is calculated as (energy consumption index/production index), (1991=100)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893C4-2DD9-9F1D-F860-79A6E4A1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33" y="1161733"/>
            <a:ext cx="7433440" cy="4934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53AB5-9519-3363-0DE8-D76EE40C95B6}"/>
              </a:ext>
            </a:extLst>
          </p:cNvPr>
          <p:cNvSpPr txBox="1"/>
          <p:nvPr/>
        </p:nvSpPr>
        <p:spPr>
          <a:xfrm>
            <a:off x="2643233" y="1161733"/>
            <a:ext cx="814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 Endüstrisinde verimli enerji kullanımı</a:t>
            </a:r>
            <a:endParaRPr lang="tr-TR" sz="20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6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E1CA-322B-CD70-100A-1AE7CBB7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ED5E-3B03-D48F-AD81-65F461B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sektörünün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</a:t>
            </a:r>
            <a:r>
              <a:rPr lang="en-US" dirty="0"/>
              <a:t>*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endüstri</a:t>
            </a:r>
            <a:r>
              <a:rPr lang="en-US" dirty="0"/>
              <a:t> </a:t>
            </a:r>
            <a:r>
              <a:rPr lang="en-US" dirty="0" err="1"/>
              <a:t>seviyesinin</a:t>
            </a:r>
            <a:r>
              <a:rPr lang="en-US" dirty="0"/>
              <a:t> </a:t>
            </a:r>
            <a:r>
              <a:rPr lang="en-US" dirty="0" err="1"/>
              <a:t>üzerindedir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0324-D888-5968-5DCF-B5D9AF497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43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540F3-CCD6-0E13-A446-EA35FC5D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97" y="1049482"/>
            <a:ext cx="8216652" cy="475297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EEB2CE-9805-EFE1-6128-E91CF731CF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4" y="6096000"/>
            <a:ext cx="10152289" cy="371475"/>
          </a:xfrm>
        </p:spPr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data,*</a:t>
            </a:r>
            <a:r>
              <a:rPr lang="en-US"/>
              <a:t>Specific energy consumption index is calculated as (energy consumption index/production index), (1991=100)</a:t>
            </a:r>
            <a:endParaRPr lang="en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EE2F6-AA63-B449-1E1B-D4A8F88CB7EB}"/>
              </a:ext>
            </a:extLst>
          </p:cNvPr>
          <p:cNvSpPr txBox="1"/>
          <p:nvPr/>
        </p:nvSpPr>
        <p:spPr>
          <a:xfrm>
            <a:off x="2512677" y="1142971"/>
            <a:ext cx="814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Spesifik enerji tüketimi*: kimyasallar vs. toplam endüstri</a:t>
            </a:r>
          </a:p>
        </p:txBody>
      </p:sp>
    </p:spTree>
    <p:extLst>
      <p:ext uri="{BB962C8B-B14F-4D97-AF65-F5344CB8AC3E}">
        <p14:creationId xmlns:p14="http://schemas.microsoft.com/office/powerpoint/2010/main" val="3048058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51" y="1342146"/>
            <a:ext cx="5617028" cy="2387600"/>
          </a:xfrm>
        </p:spPr>
        <p:txBody>
          <a:bodyPr>
            <a:normAutofit/>
          </a:bodyPr>
          <a:lstStyle/>
          <a:p>
            <a:r>
              <a:rPr lang="fr-BE" sz="3600" dirty="0"/>
              <a:t>6. </a:t>
            </a:r>
            <a:r>
              <a:rPr lang="fr-BE" sz="3600" dirty="0" err="1"/>
              <a:t>Sermaye</a:t>
            </a:r>
            <a:r>
              <a:rPr lang="fr-BE" sz="3600" dirty="0"/>
              <a:t> </a:t>
            </a:r>
            <a:r>
              <a:rPr lang="fr-BE" sz="3600" dirty="0" err="1"/>
              <a:t>ve</a:t>
            </a:r>
            <a:r>
              <a:rPr lang="fr-BE" sz="3600" dirty="0"/>
              <a:t> Ar-Ge </a:t>
            </a:r>
            <a:r>
              <a:rPr lang="fr-BE" sz="3600" dirty="0" err="1"/>
              <a:t>Harcamaları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52250"/>
            <a:ext cx="3835078" cy="6925044"/>
          </a:xfrm>
        </p:spPr>
      </p:pic>
    </p:spTree>
    <p:extLst>
      <p:ext uri="{BB962C8B-B14F-4D97-AF65-F5344CB8AC3E}">
        <p14:creationId xmlns:p14="http://schemas.microsoft.com/office/powerpoint/2010/main" val="281046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960FE-B350-A235-9687-5827CC5C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6C9A-367D-91A7-FDCD-D9B67725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5673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AB27 </a:t>
            </a:r>
            <a:r>
              <a:rPr lang="en-US" dirty="0" err="1"/>
              <a:t>sermaye</a:t>
            </a:r>
            <a:r>
              <a:rPr lang="en-US" dirty="0"/>
              <a:t> </a:t>
            </a:r>
            <a:r>
              <a:rPr lang="en-US" dirty="0" err="1"/>
              <a:t>harcamaları</a:t>
            </a:r>
            <a:r>
              <a:rPr lang="en-US" dirty="0"/>
              <a:t> 2024 </a:t>
            </a:r>
            <a:r>
              <a:rPr lang="en-US" dirty="0" err="1"/>
              <a:t>yılında</a:t>
            </a:r>
            <a:r>
              <a:rPr lang="en-US" dirty="0"/>
              <a:t> 2023 </a:t>
            </a:r>
            <a:r>
              <a:rPr lang="en-US" dirty="0" err="1"/>
              <a:t>yılına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azaldı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9810-4757-5DB8-DBAB-F28587B9D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4DC3B-DBD2-3233-6B40-23F5F9D28C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27305-7A7D-3E59-A9B7-26548C63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37" y="1069325"/>
            <a:ext cx="7890424" cy="4918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858B00-9FDC-0B45-E2BF-9120005816C9}"/>
              </a:ext>
            </a:extLst>
          </p:cNvPr>
          <p:cNvSpPr txBox="1"/>
          <p:nvPr/>
        </p:nvSpPr>
        <p:spPr>
          <a:xfrm>
            <a:off x="2546554" y="1069325"/>
            <a:ext cx="7098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 endüstrisindeki sermaye harcamaları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CDA8F-E9D0-95D5-A7E3-0FEFC414F0B8}"/>
              </a:ext>
            </a:extLst>
          </p:cNvPr>
          <p:cNvSpPr txBox="1"/>
          <p:nvPr/>
        </p:nvSpPr>
        <p:spPr>
          <a:xfrm>
            <a:off x="1515710" y="5648776"/>
            <a:ext cx="97095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-AB27 sermaye harcamaları     </a:t>
            </a:r>
            <a:r>
              <a:rPr lang="tr-TR" sz="1600" b="1" dirty="0">
                <a:solidFill>
                  <a:srgbClr val="F2642A"/>
                </a:solidFill>
                <a:latin typeface="Georgia" panose="02040502050405020303" pitchFamily="18" charset="0"/>
              </a:rPr>
              <a:t>-AB27 sermaye harcamaları (katma değerin %’si cinsinden)</a:t>
            </a:r>
          </a:p>
        </p:txBody>
      </p:sp>
    </p:spTree>
    <p:extLst>
      <p:ext uri="{BB962C8B-B14F-4D97-AF65-F5344CB8AC3E}">
        <p14:creationId xmlns:p14="http://schemas.microsoft.com/office/powerpoint/2010/main" val="324673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AF5A-6673-F1EA-35D1-F4B8C132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8670-1BC5-9A3B-76F1-4B32B054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Çin</a:t>
            </a:r>
            <a:r>
              <a:rPr lang="en-US" dirty="0"/>
              <a:t>,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yatırımlarında</a:t>
            </a:r>
            <a:r>
              <a:rPr lang="en-US" dirty="0"/>
              <a:t> </a:t>
            </a:r>
            <a:r>
              <a:rPr lang="en-US" dirty="0" err="1"/>
              <a:t>başı</a:t>
            </a:r>
            <a:r>
              <a:rPr lang="en-US" dirty="0"/>
              <a:t> </a:t>
            </a:r>
            <a:r>
              <a:rPr lang="en-US" dirty="0" err="1"/>
              <a:t>çekiyor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003E-C9E4-6063-1F9B-86E0423EC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46</a:t>
            </a:fld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CABBC4-0CE8-3DAC-3CBF-94E5BA419B92}"/>
              </a:ext>
            </a:extLst>
          </p:cNvPr>
          <p:cNvSpPr txBox="1">
            <a:spLocks/>
          </p:cNvSpPr>
          <p:nvPr/>
        </p:nvSpPr>
        <p:spPr>
          <a:xfrm>
            <a:off x="1120034" y="5897147"/>
            <a:ext cx="9709575" cy="769441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1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Police système Couran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4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GB" sz="1100" dirty="0"/>
              <a:t>	Source:	Cefic </a:t>
            </a:r>
            <a:r>
              <a:rPr lang="en-GB" sz="1100" dirty="0" err="1"/>
              <a:t>Chemdata</a:t>
            </a:r>
            <a:r>
              <a:rPr lang="en-GB" sz="1100" dirty="0"/>
              <a:t> International	</a:t>
            </a:r>
          </a:p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GB" sz="1100" dirty="0"/>
              <a:t>	*	</a:t>
            </a:r>
            <a:r>
              <a:rPr lang="en-US" sz="1100" dirty="0"/>
              <a:t>Rest of Europe covers UK, Switzerland, Norway, Türkiye, Russia and Ukraine</a:t>
            </a:r>
          </a:p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US" sz="1100" dirty="0"/>
              <a:t>          **	 	North American Free Trade Agreement</a:t>
            </a:r>
          </a:p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US" sz="1100" dirty="0"/>
              <a:t>	  ***	Asia excluding China, India, Japan and South Korea</a:t>
            </a:r>
            <a:endParaRPr lang="en-BE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45A00-0B03-F607-2F3B-14A25FBA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68" y="1104499"/>
            <a:ext cx="7728232" cy="4800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5E4EC-1D80-9037-7DA1-074038E3736C}"/>
              </a:ext>
            </a:extLst>
          </p:cNvPr>
          <p:cNvSpPr txBox="1"/>
          <p:nvPr/>
        </p:nvSpPr>
        <p:spPr>
          <a:xfrm>
            <a:off x="2625213" y="1030273"/>
            <a:ext cx="7098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Bölgelere göre sermaye harcamaları (2024 vs. 2014)</a:t>
            </a:r>
          </a:p>
        </p:txBody>
      </p:sp>
    </p:spTree>
    <p:extLst>
      <p:ext uri="{BB962C8B-B14F-4D97-AF65-F5344CB8AC3E}">
        <p14:creationId xmlns:p14="http://schemas.microsoft.com/office/powerpoint/2010/main" val="2082991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6DCD-5A2D-22DE-1565-F8EB82A81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DFBE-2789-39AB-DE07-C0E89FD7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8795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AB27'nin </a:t>
            </a:r>
            <a:r>
              <a:rPr lang="en-US" dirty="0" err="1"/>
              <a:t>sermaye</a:t>
            </a:r>
            <a:r>
              <a:rPr lang="en-US" dirty="0"/>
              <a:t> </a:t>
            </a:r>
            <a:r>
              <a:rPr lang="en-US" dirty="0" err="1"/>
              <a:t>harcamalarındaki</a:t>
            </a:r>
            <a:r>
              <a:rPr lang="en-US" dirty="0"/>
              <a:t> </a:t>
            </a:r>
            <a:r>
              <a:rPr lang="en-US" dirty="0" err="1"/>
              <a:t>pazar</a:t>
            </a:r>
            <a:r>
              <a:rPr lang="en-US" dirty="0"/>
              <a:t> </a:t>
            </a:r>
            <a:r>
              <a:rPr lang="en-US" dirty="0" err="1"/>
              <a:t>payı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</a:t>
            </a:r>
            <a:r>
              <a:rPr lang="en-US" dirty="0" err="1"/>
              <a:t>düştü</a:t>
            </a:r>
            <a:r>
              <a:rPr lang="en-US" dirty="0"/>
              <a:t>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E55C0-A2A4-3F65-A52A-D48C76EAE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56EF7-7D10-9FEF-F814-8E3DD9C9E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61FEB-761E-390B-413D-A33929AC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85" y="1412351"/>
            <a:ext cx="5472113" cy="4036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36992-0555-A887-DF88-13819D1A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63" y="1505377"/>
            <a:ext cx="5553850" cy="3918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B37C7-C4C4-EBCB-5857-06308D343A18}"/>
              </a:ext>
            </a:extLst>
          </p:cNvPr>
          <p:cNvSpPr txBox="1"/>
          <p:nvPr/>
        </p:nvSpPr>
        <p:spPr>
          <a:xfrm>
            <a:off x="809625" y="1201178"/>
            <a:ext cx="64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 sermaye harcamalarının tarihsel </a:t>
            </a:r>
          </a:p>
          <a:p>
            <a:r>
              <a:rPr lang="tr-TR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değişimi (2009-2024, milyar avro)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4A8B-ECE1-01DC-579C-AA5A33F97016}"/>
              </a:ext>
            </a:extLst>
          </p:cNvPr>
          <p:cNvSpPr txBox="1"/>
          <p:nvPr/>
        </p:nvSpPr>
        <p:spPr>
          <a:xfrm>
            <a:off x="6384098" y="1163152"/>
            <a:ext cx="53875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Sermaye harcamalarının küresel pazardaki payı</a:t>
            </a:r>
          </a:p>
          <a:p>
            <a:endParaRPr lang="tr-TR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25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29453-611A-4824-04AD-A0B268AC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7E3E-73BB-9FEF-AC21-BDFB431C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AB27'nin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harcamaları</a:t>
            </a:r>
            <a:r>
              <a:rPr lang="en-US" dirty="0"/>
              <a:t> 2023 </a:t>
            </a:r>
            <a:r>
              <a:rPr lang="en-US" dirty="0" err="1"/>
              <a:t>ve</a:t>
            </a:r>
            <a:r>
              <a:rPr lang="en-US" dirty="0"/>
              <a:t> 2024'te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seviyeye</a:t>
            </a:r>
            <a:r>
              <a:rPr lang="en-US" dirty="0"/>
              <a:t> </a:t>
            </a:r>
            <a:r>
              <a:rPr lang="en-US" dirty="0" err="1"/>
              <a:t>ulaştı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B860-59F6-093A-9034-2D0FB431B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3AA97-67F3-4FF2-CE3C-258EBADBD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Chemdata</a:t>
            </a:r>
            <a:r>
              <a:rPr lang="fr-BE" dirty="0"/>
              <a:t> International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8587A-9541-E9FC-39CB-1A674D47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84" y="1169910"/>
            <a:ext cx="7782116" cy="4806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EC3BC-A621-C055-156B-4762E3B58459}"/>
              </a:ext>
            </a:extLst>
          </p:cNvPr>
          <p:cNvSpPr txBox="1"/>
          <p:nvPr/>
        </p:nvSpPr>
        <p:spPr>
          <a:xfrm>
            <a:off x="2737084" y="1140285"/>
            <a:ext cx="7547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 endüstrisindeki Ar-</a:t>
            </a:r>
            <a:r>
              <a:rPr lang="tr-TR" sz="20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Ge</a:t>
            </a:r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harcamaları</a:t>
            </a:r>
          </a:p>
        </p:txBody>
      </p:sp>
    </p:spTree>
    <p:extLst>
      <p:ext uri="{BB962C8B-B14F-4D97-AF65-F5344CB8AC3E}">
        <p14:creationId xmlns:p14="http://schemas.microsoft.com/office/powerpoint/2010/main" val="1043798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C659-0471-2259-990B-66BBE5D3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B5CC-B7E0-58BC-001E-643C04A0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AB27, 2024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dünyanın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yatırımcısı</a:t>
            </a:r>
            <a:r>
              <a:rPr lang="en-US" dirty="0"/>
              <a:t> </a:t>
            </a:r>
            <a:r>
              <a:rPr lang="en-US" dirty="0" err="1"/>
              <a:t>oldu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3203-7CFF-372D-C315-DB6E0BFE0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49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1FD91-EEAB-83A0-4E7A-BD04D05DB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50" y="1163782"/>
            <a:ext cx="8314639" cy="5332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F842A0-FBD5-3473-4946-113EBFB7E5BD}"/>
              </a:ext>
            </a:extLst>
          </p:cNvPr>
          <p:cNvSpPr txBox="1"/>
          <p:nvPr/>
        </p:nvSpPr>
        <p:spPr>
          <a:xfrm>
            <a:off x="2269050" y="1049482"/>
            <a:ext cx="640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Bölgelere göre kimya endüstrisindeki Ar-</a:t>
            </a:r>
            <a:r>
              <a:rPr lang="tr-TR" sz="20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Ge</a:t>
            </a:r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harcamaları (2024 vs. 2014) </a:t>
            </a:r>
          </a:p>
        </p:txBody>
      </p:sp>
    </p:spTree>
    <p:extLst>
      <p:ext uri="{BB962C8B-B14F-4D97-AF65-F5344CB8AC3E}">
        <p14:creationId xmlns:p14="http://schemas.microsoft.com/office/powerpoint/2010/main" val="381189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0DFA-B212-7CD2-27C2-E28A36F8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0354-6BAC-EFB8-2587-F6BAE3D5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1" y="77018"/>
            <a:ext cx="10944225" cy="6843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üye</a:t>
            </a:r>
            <a:r>
              <a:rPr lang="en-US" dirty="0"/>
              <a:t> </a:t>
            </a:r>
            <a:r>
              <a:rPr lang="en-US" dirty="0" err="1"/>
              <a:t>ülke</a:t>
            </a:r>
            <a:r>
              <a:rPr lang="en-US" dirty="0"/>
              <a:t>, AB 27'nin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satışlarının</a:t>
            </a:r>
            <a:r>
              <a:rPr lang="en-US" dirty="0"/>
              <a:t> </a:t>
            </a:r>
            <a:r>
              <a:rPr lang="en-US" dirty="0" err="1"/>
              <a:t>üçte</a:t>
            </a:r>
            <a:r>
              <a:rPr lang="en-US" dirty="0"/>
              <a:t> </a:t>
            </a:r>
            <a:r>
              <a:rPr lang="en-US" dirty="0" err="1"/>
              <a:t>ikisini</a:t>
            </a:r>
            <a:r>
              <a:rPr lang="en-US" dirty="0"/>
              <a:t> </a:t>
            </a:r>
            <a:r>
              <a:rPr lang="en-US" dirty="0" err="1"/>
              <a:t>gerçekleştiriyor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84F8-88A8-6AD2-DBB3-0052E70A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1C896-E682-B8AC-0D74-543FEA701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Chemdata</a:t>
            </a:r>
            <a:r>
              <a:rPr lang="fr-BE"/>
              <a:t> International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27DCE-A250-6B8A-17C7-216D2728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43" y="1051948"/>
            <a:ext cx="7935043" cy="5044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E5F09-C9C5-F5AD-DA4E-F1971809A88F}"/>
              </a:ext>
            </a:extLst>
          </p:cNvPr>
          <p:cNvSpPr txBox="1"/>
          <p:nvPr/>
        </p:nvSpPr>
        <p:spPr>
          <a:xfrm>
            <a:off x="2088208" y="1035165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satışları bakımından lider ülkeler (2024)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75765-C064-6D6B-A694-7705EBD985DF}"/>
              </a:ext>
            </a:extLst>
          </p:cNvPr>
          <p:cNvSpPr txBox="1"/>
          <p:nvPr/>
        </p:nvSpPr>
        <p:spPr>
          <a:xfrm>
            <a:off x="9038122" y="5168950"/>
            <a:ext cx="19958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Satışlar (%)            </a:t>
            </a:r>
          </a:p>
          <a:p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Katma Değer (%)</a:t>
            </a:r>
            <a:endParaRPr lang="tr-TR" sz="1600" b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77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167F-EBCE-1D5B-A220-F270E991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2B85-5698-E0FC-FF3D-3BE1C95F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51" y="419196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AB27'nin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harcamalarındaki</a:t>
            </a:r>
            <a:r>
              <a:rPr lang="en-US" dirty="0"/>
              <a:t> </a:t>
            </a:r>
            <a:r>
              <a:rPr lang="en-US" dirty="0" err="1"/>
              <a:t>pazar</a:t>
            </a:r>
            <a:r>
              <a:rPr lang="en-US" dirty="0"/>
              <a:t> </a:t>
            </a:r>
            <a:r>
              <a:rPr lang="en-US" dirty="0" err="1"/>
              <a:t>payı</a:t>
            </a:r>
            <a:r>
              <a:rPr lang="en-US" dirty="0"/>
              <a:t> 2009'dan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</a:t>
            </a:r>
            <a:r>
              <a:rPr lang="en-US" dirty="0" err="1"/>
              <a:t>geril</a:t>
            </a:r>
            <a:r>
              <a:rPr lang="tr-TR" dirty="0" err="1"/>
              <a:t>edi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5EC2-0509-83D4-E40D-4802B4C83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50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A2FD4-BE61-F051-A4C5-A48C38C05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8FC72-3F40-95AE-0FB5-3B791320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40" y="1580892"/>
            <a:ext cx="5348927" cy="3689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E0727-85AB-FE80-8767-FAAC4C97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652" y="1580892"/>
            <a:ext cx="5182323" cy="3696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5C72B-4298-1B66-796A-0825A85FC92C}"/>
              </a:ext>
            </a:extLst>
          </p:cNvPr>
          <p:cNvSpPr txBox="1"/>
          <p:nvPr/>
        </p:nvSpPr>
        <p:spPr>
          <a:xfrm>
            <a:off x="809625" y="1206124"/>
            <a:ext cx="5466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Kimyasallarda Ar-</a:t>
            </a:r>
            <a:r>
              <a:rPr lang="tr-TR" sz="20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Ge</a:t>
            </a:r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harcamalarının </a:t>
            </a:r>
          </a:p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bölgesel değişimi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FDCF9-6E3F-3E26-7BB4-D6EF6681DA03}"/>
              </a:ext>
            </a:extLst>
          </p:cNvPr>
          <p:cNvSpPr txBox="1"/>
          <p:nvPr/>
        </p:nvSpPr>
        <p:spPr>
          <a:xfrm>
            <a:off x="6559349" y="1206124"/>
            <a:ext cx="53489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Ar-</a:t>
            </a:r>
            <a:r>
              <a:rPr lang="tr-TR" sz="20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Ge</a:t>
            </a:r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harcamalarının küresel pazar payı </a:t>
            </a:r>
          </a:p>
        </p:txBody>
      </p:sp>
    </p:spTree>
    <p:extLst>
      <p:ext uri="{BB962C8B-B14F-4D97-AF65-F5344CB8AC3E}">
        <p14:creationId xmlns:p14="http://schemas.microsoft.com/office/powerpoint/2010/main" val="80201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FBD0-93D9-9371-3D43-FF7B183D9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6D64-B771-A10E-8936-A406CA45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261803"/>
            <a:ext cx="10944225" cy="684357"/>
          </a:xfrm>
        </p:spPr>
        <p:txBody>
          <a:bodyPr>
            <a:normAutofit fontScale="90000"/>
          </a:bodyPr>
          <a:lstStyle/>
          <a:p>
            <a:r>
              <a:rPr lang="en-US" dirty="0"/>
              <a:t>AB27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satışları</a:t>
            </a:r>
            <a:r>
              <a:rPr lang="en-US" dirty="0"/>
              <a:t> 2024 </a:t>
            </a:r>
            <a:r>
              <a:rPr lang="en-US" dirty="0" err="1"/>
              <a:t>yılında</a:t>
            </a:r>
            <a:r>
              <a:rPr lang="en-US" dirty="0"/>
              <a:t> 2023 </a:t>
            </a:r>
            <a:r>
              <a:rPr lang="en-US" dirty="0" err="1"/>
              <a:t>yılına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hafif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düşüş</a:t>
            </a:r>
            <a:r>
              <a:rPr lang="en-US" dirty="0"/>
              <a:t> </a:t>
            </a:r>
            <a:r>
              <a:rPr lang="en-US" dirty="0" err="1"/>
              <a:t>gösterdi</a:t>
            </a:r>
            <a:r>
              <a:rPr lang="en-US" dirty="0"/>
              <a:t>.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E483-B898-41AD-A1FB-C7B1B11E9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8579F-BE05-84F8-01BF-FA8787F65E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</a:t>
            </a:r>
            <a:r>
              <a:rPr lang="fr-BE" dirty="0" err="1"/>
              <a:t>Cefic</a:t>
            </a:r>
            <a:r>
              <a:rPr lang="fr-BE" dirty="0"/>
              <a:t> </a:t>
            </a:r>
            <a:r>
              <a:rPr lang="fr-BE" dirty="0" err="1"/>
              <a:t>Chemdata</a:t>
            </a:r>
            <a:r>
              <a:rPr lang="fr-BE" dirty="0"/>
              <a:t> International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1A137-AB20-FF9C-F727-93BD539F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74" y="1033564"/>
            <a:ext cx="8331450" cy="4944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92941-A68F-56D6-E205-D87FC980CD9D}"/>
              </a:ext>
            </a:extLst>
          </p:cNvPr>
          <p:cNvSpPr txBox="1"/>
          <p:nvPr/>
        </p:nvSpPr>
        <p:spPr>
          <a:xfrm>
            <a:off x="2721844" y="5639241"/>
            <a:ext cx="94701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AB27Domestik Satışlar            </a:t>
            </a:r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AB27 Yabancı Satışlar</a:t>
            </a:r>
            <a:endParaRPr lang="tr-TR" sz="1600" b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00C094E-C9FB-9CC1-06F7-0F873CE9D8CE}"/>
              </a:ext>
            </a:extLst>
          </p:cNvPr>
          <p:cNvSpPr/>
          <p:nvPr/>
        </p:nvSpPr>
        <p:spPr>
          <a:xfrm>
            <a:off x="2442712" y="5648644"/>
            <a:ext cx="279132" cy="263196"/>
          </a:xfrm>
          <a:prstGeom prst="flowChartProcess">
            <a:avLst/>
          </a:prstGeom>
          <a:solidFill>
            <a:srgbClr val="005996"/>
          </a:solidFill>
          <a:ln>
            <a:solidFill>
              <a:srgbClr val="005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5996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DECF8ED-8B14-D2FD-6FF9-ABEF9FAD3002}"/>
              </a:ext>
            </a:extLst>
          </p:cNvPr>
          <p:cNvSpPr/>
          <p:nvPr/>
        </p:nvSpPr>
        <p:spPr>
          <a:xfrm>
            <a:off x="5524846" y="5681733"/>
            <a:ext cx="279132" cy="263196"/>
          </a:xfrm>
          <a:prstGeom prst="flowChartProcess">
            <a:avLst/>
          </a:prstGeom>
          <a:solidFill>
            <a:srgbClr val="95BD3C"/>
          </a:solidFill>
          <a:ln>
            <a:solidFill>
              <a:srgbClr val="95BD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C82DD-4C6A-877C-AEED-58C8D26E3AB8}"/>
              </a:ext>
            </a:extLst>
          </p:cNvPr>
          <p:cNvSpPr txBox="1"/>
          <p:nvPr/>
        </p:nvSpPr>
        <p:spPr>
          <a:xfrm>
            <a:off x="1784550" y="1033564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AB27 kimyasal satışlarının dağılımı/kompozisyonu (milyar avro)</a:t>
            </a:r>
          </a:p>
        </p:txBody>
      </p:sp>
    </p:spTree>
    <p:extLst>
      <p:ext uri="{BB962C8B-B14F-4D97-AF65-F5344CB8AC3E}">
        <p14:creationId xmlns:p14="http://schemas.microsoft.com/office/powerpoint/2010/main" val="3532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3980A-540C-34D4-67DB-180319FA0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737F-DBB5-2155-8158-951E49DD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On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ilk </a:t>
            </a:r>
            <a:r>
              <a:rPr lang="en-US" dirty="0" err="1"/>
              <a:t>defa</a:t>
            </a:r>
            <a:r>
              <a:rPr lang="en-US" dirty="0"/>
              <a:t>, </a:t>
            </a:r>
            <a:r>
              <a:rPr lang="en-US" dirty="0" err="1"/>
              <a:t>dış</a:t>
            </a:r>
            <a:r>
              <a:rPr lang="en-US" dirty="0"/>
              <a:t>/</a:t>
            </a:r>
            <a:r>
              <a:rPr lang="en-US" dirty="0" err="1"/>
              <a:t>yabancı</a:t>
            </a:r>
            <a:r>
              <a:rPr lang="en-US" dirty="0"/>
              <a:t> </a:t>
            </a:r>
            <a:r>
              <a:rPr lang="en-US" dirty="0" err="1"/>
              <a:t>satışlar</a:t>
            </a:r>
            <a:r>
              <a:rPr lang="en-US" dirty="0"/>
              <a:t> AB27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satışlarının</a:t>
            </a:r>
            <a:r>
              <a:rPr lang="en-US" dirty="0"/>
              <a:t> </a:t>
            </a:r>
            <a:r>
              <a:rPr lang="en-US" dirty="0" err="1"/>
              <a:t>üçte</a:t>
            </a:r>
            <a:r>
              <a:rPr lang="en-US" dirty="0"/>
              <a:t> </a:t>
            </a:r>
            <a:r>
              <a:rPr lang="en-US" dirty="0" err="1"/>
              <a:t>birini</a:t>
            </a:r>
            <a:r>
              <a:rPr lang="en-US" dirty="0"/>
              <a:t> </a:t>
            </a:r>
            <a:r>
              <a:rPr lang="en-US" dirty="0" err="1"/>
              <a:t>oluşturuyor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300ED-A71B-D179-33D2-2C9562815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26840-021B-B516-38E3-612BA6200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8C87E-9C43-D918-C8B4-7F00D8AF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88" y="1196234"/>
            <a:ext cx="8507012" cy="475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222596-67D7-27C7-C806-19C2152C0C65}"/>
              </a:ext>
            </a:extLst>
          </p:cNvPr>
          <p:cNvSpPr txBox="1"/>
          <p:nvPr/>
        </p:nvSpPr>
        <p:spPr>
          <a:xfrm>
            <a:off x="7340867" y="2021305"/>
            <a:ext cx="48511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>
                    <a:lumMod val="50000"/>
                  </a:schemeClr>
                </a:solidFill>
              </a:rPr>
              <a:t>Dıştaki Çember: Kimyasal satışlar 2024: </a:t>
            </a:r>
            <a:r>
              <a:rPr lang="tr-TR" sz="1600" b="1" dirty="0">
                <a:solidFill>
                  <a:schemeClr val="tx1">
                    <a:lumMod val="50000"/>
                  </a:schemeClr>
                </a:solidFill>
              </a:rPr>
              <a:t>635 milyar avro</a:t>
            </a:r>
          </a:p>
          <a:p>
            <a:r>
              <a:rPr lang="tr-TR" sz="1600" dirty="0">
                <a:solidFill>
                  <a:schemeClr val="tx1">
                    <a:lumMod val="50000"/>
                  </a:schemeClr>
                </a:solidFill>
              </a:rPr>
              <a:t>İçteki Çember: Kimyasal satışlar 2014: </a:t>
            </a:r>
            <a:r>
              <a:rPr lang="tr-TR" sz="1600" b="1" dirty="0">
                <a:solidFill>
                  <a:schemeClr val="tx1">
                    <a:lumMod val="50000"/>
                  </a:schemeClr>
                </a:solidFill>
              </a:rPr>
              <a:t>498 milyar avro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4F5E9-DB17-E1B4-A1DD-F3EAF9EBE663}"/>
              </a:ext>
            </a:extLst>
          </p:cNvPr>
          <p:cNvSpPr txBox="1"/>
          <p:nvPr/>
        </p:nvSpPr>
        <p:spPr>
          <a:xfrm>
            <a:off x="2012188" y="1196234"/>
            <a:ext cx="57072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AB27 Kimyasal satışlarının dağılımı (milyar avro)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279CC-4FA4-7BDF-D24D-0EB99A4E3953}"/>
              </a:ext>
            </a:extLst>
          </p:cNvPr>
          <p:cNvSpPr txBox="1"/>
          <p:nvPr/>
        </p:nvSpPr>
        <p:spPr>
          <a:xfrm>
            <a:off x="6888477" y="5005600"/>
            <a:ext cx="25635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>
                    <a:lumMod val="50000"/>
                  </a:schemeClr>
                </a:solidFill>
              </a:rPr>
              <a:t>AB27 domestik satışlar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8DDE-D75D-567D-1DDA-05CE563BCF71}"/>
              </a:ext>
            </a:extLst>
          </p:cNvPr>
          <p:cNvSpPr txBox="1"/>
          <p:nvPr/>
        </p:nvSpPr>
        <p:spPr>
          <a:xfrm>
            <a:off x="6888478" y="5344154"/>
            <a:ext cx="25635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>
                    <a:lumMod val="50000"/>
                  </a:schemeClr>
                </a:solidFill>
              </a:rPr>
              <a:t>AB27 yabancı satışlar</a:t>
            </a:r>
          </a:p>
        </p:txBody>
      </p:sp>
    </p:spTree>
    <p:extLst>
      <p:ext uri="{BB962C8B-B14F-4D97-AF65-F5344CB8AC3E}">
        <p14:creationId xmlns:p14="http://schemas.microsoft.com/office/powerpoint/2010/main" val="417003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3F06-18C8-2F76-F424-D21E116FE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8223-4F38-4AAD-0222-6AD4C99D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Çin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satışlarında</a:t>
            </a:r>
            <a:r>
              <a:rPr lang="en-US" dirty="0"/>
              <a:t> </a:t>
            </a:r>
            <a:r>
              <a:rPr lang="en-US" dirty="0" err="1"/>
              <a:t>Avrupa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ABD'yi</a:t>
            </a:r>
            <a:r>
              <a:rPr lang="en-US" dirty="0"/>
              <a:t> </a:t>
            </a:r>
            <a:r>
              <a:rPr lang="en-US" dirty="0" err="1"/>
              <a:t>geçerek</a:t>
            </a:r>
            <a:r>
              <a:rPr lang="en-US" dirty="0"/>
              <a:t>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lider</a:t>
            </a:r>
            <a:r>
              <a:rPr lang="en-US" dirty="0"/>
              <a:t> </a:t>
            </a:r>
            <a:r>
              <a:rPr lang="en-US" dirty="0" err="1"/>
              <a:t>oldu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2A2C-94D5-2F89-407F-A785201FA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76779-BC39-9DB8-F3E0-E7FA6064A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69" y="1152394"/>
            <a:ext cx="8254972" cy="5573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EC847-B00F-5433-F8CE-BBE88213C6E2}"/>
              </a:ext>
            </a:extLst>
          </p:cNvPr>
          <p:cNvSpPr txBox="1"/>
          <p:nvPr/>
        </p:nvSpPr>
        <p:spPr>
          <a:xfrm>
            <a:off x="2171015" y="1152394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Kimya satışlarının değişimi (2004 vs. 2024)</a:t>
            </a:r>
          </a:p>
        </p:txBody>
      </p:sp>
    </p:spTree>
    <p:extLst>
      <p:ext uri="{BB962C8B-B14F-4D97-AF65-F5344CB8AC3E}">
        <p14:creationId xmlns:p14="http://schemas.microsoft.com/office/powerpoint/2010/main" val="206560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503C-1B09-ED4B-20CA-05F63A16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BD40-8EC2-164C-1BB3-2D92268E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1138053" cy="684357"/>
          </a:xfrm>
        </p:spPr>
        <p:txBody>
          <a:bodyPr>
            <a:noAutofit/>
          </a:bodyPr>
          <a:lstStyle/>
          <a:p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pazarın</a:t>
            </a:r>
            <a:r>
              <a:rPr lang="en-US" dirty="0"/>
              <a:t> </a:t>
            </a:r>
            <a:r>
              <a:rPr lang="en-US" dirty="0" err="1"/>
              <a:t>büyümesi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AB27'nin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satışlardaki</a:t>
            </a:r>
            <a:r>
              <a:rPr lang="en-US" dirty="0"/>
              <a:t> </a:t>
            </a:r>
            <a:r>
              <a:rPr lang="en-US" dirty="0" err="1"/>
              <a:t>payı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düşüş</a:t>
            </a:r>
            <a:r>
              <a:rPr lang="en-US" dirty="0"/>
              <a:t> </a:t>
            </a:r>
            <a:r>
              <a:rPr lang="en-US" dirty="0" err="1"/>
              <a:t>gösterdi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89DB-F430-A2E6-BC58-618F15196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757F9-3A62-EAF2-3762-0AC8F99008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383851"/>
            <a:ext cx="9709575" cy="371475"/>
          </a:xfrm>
        </p:spPr>
        <p:txBody>
          <a:bodyPr/>
          <a:lstStyle/>
          <a:p>
            <a:r>
              <a:rPr lang="fr-BE"/>
              <a:t>Source: Cefic </a:t>
            </a:r>
            <a:r>
              <a:rPr lang="fr-BE" err="1"/>
              <a:t>Chemdata</a:t>
            </a:r>
            <a:r>
              <a:rPr lang="fr-BE"/>
              <a:t>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98D20-A000-FCE7-F8D0-8134BF3B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45" y="1199794"/>
            <a:ext cx="7963110" cy="4897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A9454-B4F6-D9DB-25FC-F96C6FC78F11}"/>
              </a:ext>
            </a:extLst>
          </p:cNvPr>
          <p:cNvSpPr txBox="1"/>
          <p:nvPr/>
        </p:nvSpPr>
        <p:spPr>
          <a:xfrm>
            <a:off x="2114445" y="1199794"/>
            <a:ext cx="9783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Küresel kimya pazarında AB27’nin payı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8532F-182B-A2BF-BF13-EEBB1C6A68B5}"/>
              </a:ext>
            </a:extLst>
          </p:cNvPr>
          <p:cNvSpPr txBox="1"/>
          <p:nvPr/>
        </p:nvSpPr>
        <p:spPr>
          <a:xfrm>
            <a:off x="1264669" y="5726878"/>
            <a:ext cx="94701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5996"/>
                </a:solidFill>
                <a:latin typeface="Georgia" panose="02040502050405020303" pitchFamily="18" charset="0"/>
              </a:rPr>
              <a:t>AB27 kimyasal satışlar (milyar €)     </a:t>
            </a:r>
            <a:r>
              <a:rPr lang="tr-TR" sz="1600" b="1" dirty="0">
                <a:solidFill>
                  <a:srgbClr val="93C139"/>
                </a:solidFill>
                <a:latin typeface="Georgia" panose="02040502050405020303" pitchFamily="18" charset="0"/>
              </a:rPr>
              <a:t>Dünyanın geri kalanı (milyar €)      </a:t>
            </a:r>
            <a:r>
              <a:rPr lang="tr-TR" sz="1600" b="1" dirty="0">
                <a:solidFill>
                  <a:schemeClr val="accent3"/>
                </a:solidFill>
                <a:latin typeface="Georgia" panose="02040502050405020303" pitchFamily="18" charset="0"/>
              </a:rPr>
              <a:t>Küresel pay (%)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40889DC-D6B1-3585-1819-4AFCF0BF9C4D}"/>
              </a:ext>
            </a:extLst>
          </p:cNvPr>
          <p:cNvSpPr/>
          <p:nvPr/>
        </p:nvSpPr>
        <p:spPr>
          <a:xfrm>
            <a:off x="6614735" y="6045297"/>
            <a:ext cx="279132" cy="263196"/>
          </a:xfrm>
          <a:prstGeom prst="flowChartProcess">
            <a:avLst/>
          </a:prstGeom>
          <a:solidFill>
            <a:srgbClr val="95BD3C"/>
          </a:solidFill>
          <a:ln>
            <a:solidFill>
              <a:srgbClr val="95BD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CCA2CCB-432D-A6B1-A355-5AF834B62FF8}"/>
              </a:ext>
            </a:extLst>
          </p:cNvPr>
          <p:cNvSpPr/>
          <p:nvPr/>
        </p:nvSpPr>
        <p:spPr>
          <a:xfrm>
            <a:off x="9433333" y="6045297"/>
            <a:ext cx="279132" cy="263196"/>
          </a:xfrm>
          <a:prstGeom prst="flowChartProcess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EB9AF7F-8DC7-E2D0-876F-BB282E99C29A}"/>
              </a:ext>
            </a:extLst>
          </p:cNvPr>
          <p:cNvSpPr/>
          <p:nvPr/>
        </p:nvSpPr>
        <p:spPr>
          <a:xfrm>
            <a:off x="2899922" y="6045297"/>
            <a:ext cx="279132" cy="263196"/>
          </a:xfrm>
          <a:prstGeom prst="flowChartProcess">
            <a:avLst/>
          </a:prstGeom>
          <a:solidFill>
            <a:srgbClr val="005996"/>
          </a:solidFill>
          <a:ln>
            <a:solidFill>
              <a:srgbClr val="005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59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65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595959"/>
      </a:dk1>
      <a:lt1>
        <a:srgbClr val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D545E7-0388-4661-B91A-1894AE1B451C}" vid="{9131873B-2664-4952-97A0-F06AFCF94F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3f955d-52cd-40b2-80f5-70171ea2be06">
      <Value>10</Value>
      <Value>9</Value>
      <Value>8</Value>
      <Value>7</Value>
    </TaxCatchAll>
    <Document_comments xmlns="063f955d-52cd-40b2-80f5-70171ea2be06" xsi:nil="true"/>
    <mf725ba62fce447fb9bbcc06eaaae514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Being worked on</TermName>
          <TermId xmlns="http://schemas.microsoft.com/office/infopath/2007/PartnerControls">61239119-fb6b-4477-99a9-0d9e8dd1a49e</TermId>
        </TermInfo>
      </Terms>
    </mf725ba62fce447fb9bbcc06eaaae514>
    <Expiration_date xmlns="063f955d-52cd-40b2-80f5-70171ea2be06" xsi:nil="true"/>
    <Context xmlns="063f955d-52cd-40b2-80f5-70171ea2be06" xsi:nil="true"/>
    <Doc_Language xmlns="063f955d-52cd-40b2-80f5-70171ea2be06" xsi:nil="true"/>
    <i3815fca76db49ac95ea420f7cf911c6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3 - Internal use only</TermName>
          <TermId xmlns="http://schemas.microsoft.com/office/infopath/2007/PartnerControls">444dad51-745a-4285-abc9-4365fac0ec25</TermId>
        </TermInfo>
      </Terms>
    </i3815fca76db49ac95ea420f7cf911c6>
    <e88422c06c974aee9bbadae853be99f3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3fbde490-865b-454f-b890-2db0972ec210</TermId>
        </TermInfo>
      </Terms>
    </e88422c06c974aee9bbadae853be99f3>
    <c48dca2c4d3f41848d6c6bfa73049c67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985ce182-55de-4937-95b7-506adedf733b</TermId>
        </TermInfo>
      </Terms>
    </c48dca2c4d3f41848d6c6bfa73049c67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EFIC_Doc" ma:contentTypeID="0x010100CC1452B3D32F8440B544A8D906354C2B00891CC1E628F8694CBBE43AF155309C0A" ma:contentTypeVersion="54" ma:contentTypeDescription="" ma:contentTypeScope="" ma:versionID="329300a4b35f7a0e9d6159542ef3fffc">
  <xsd:schema xmlns:xsd="http://www.w3.org/2001/XMLSchema" xmlns:xs="http://www.w3.org/2001/XMLSchema" xmlns:p="http://schemas.microsoft.com/office/2006/metadata/properties" xmlns:ns2="063f955d-52cd-40b2-80f5-70171ea2be06" targetNamespace="http://schemas.microsoft.com/office/2006/metadata/properties" ma:root="true" ma:fieldsID="6c1368281dd102149f56f39b5103c6c6" ns2:_="">
    <xsd:import namespace="063f955d-52cd-40b2-80f5-70171ea2be06"/>
    <xsd:element name="properties">
      <xsd:complexType>
        <xsd:sequence>
          <xsd:element name="documentManagement">
            <xsd:complexType>
              <xsd:all>
                <xsd:element ref="ns2:mf725ba62fce447fb9bbcc06eaaae514" minOccurs="0"/>
                <xsd:element ref="ns2:TaxCatchAll" minOccurs="0"/>
                <xsd:element ref="ns2:TaxCatchAllLabel" minOccurs="0"/>
                <xsd:element ref="ns2:c48dca2c4d3f41848d6c6bfa73049c67" minOccurs="0"/>
                <xsd:element ref="ns2:Document_comments" minOccurs="0"/>
                <xsd:element ref="ns2:Expiration_date" minOccurs="0"/>
                <xsd:element ref="ns2:i3815fca76db49ac95ea420f7cf911c6" minOccurs="0"/>
                <xsd:element ref="ns2:e88422c06c974aee9bbadae853be99f3" minOccurs="0"/>
                <xsd:element ref="ns2:Context" minOccurs="0"/>
                <xsd:element ref="ns2:Doc_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mf725ba62fce447fb9bbcc06eaaae514" ma:index="8" ma:taxonomy="true" ma:internalName="mf725ba62fce447fb9bbcc06eaaae514" ma:taxonomyFieldName="Document_status" ma:displayName="Doc status" ma:default="7;#Being worked on|61239119-fb6b-4477-99a9-0d9e8dd1a49e" ma:fieldId="{6f725ba6-2fce-447f-b9bb-cc06eaaae514}" ma:sspId="51ab7c41-b059-4fba-bc0c-4efa77139169" ma:termSetId="20c9d287-53e8-4803-b29d-4667889bb3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1e4a6c7-ffa3-4f74-9dc2-2d528674baa1}" ma:internalName="TaxCatchAll" ma:showField="CatchAllData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1e4a6c7-ffa3-4f74-9dc2-2d528674baa1}" ma:internalName="TaxCatchAllLabel" ma:readOnly="true" ma:showField="CatchAllDataLabel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dca2c4d3f41848d6c6bfa73049c67" ma:index="12" ma:taxonomy="true" ma:internalName="c48dca2c4d3f41848d6c6bfa73049c67" ma:taxonomyFieldName="Document_Type" ma:displayName="Doc type" ma:readOnly="false" ma:default="9;#NA|985ce182-55de-4937-95b7-506adedf733b" ma:fieldId="{c48dca2c-4d3f-4184-8d6c-6bfa73049c67}" ma:sspId="51ab7c41-b059-4fba-bc0c-4efa77139169" ma:termSetId="1e542667-cb91-40c1-95af-574bb1f2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comments" ma:index="14" nillable="true" ma:displayName="Doc comments" ma:internalName="Document_comments">
      <xsd:simpleType>
        <xsd:restriction base="dms:Note">
          <xsd:maxLength value="255"/>
        </xsd:restriction>
      </xsd:simpleType>
    </xsd:element>
    <xsd:element name="Expiration_date" ma:index="15" nillable="true" ma:displayName="Expiration date" ma:format="DateOnly" ma:internalName="Expiration_date">
      <xsd:simpleType>
        <xsd:restriction base="dms:DateTime"/>
      </xsd:simpleType>
    </xsd:element>
    <xsd:element name="i3815fca76db49ac95ea420f7cf911c6" ma:index="16" ma:taxonomy="true" ma:internalName="i3815fca76db49ac95ea420f7cf911c6" ma:taxonomyFieldName="Confidentiality" ma:displayName="Confidentiality" ma:default="8;#3 - Internal use only|444dad51-745a-4285-abc9-4365fac0ec25" ma:fieldId="{23815fca-76db-49ac-95ea-420f7cf911c6}" ma:sspId="51ab7c41-b059-4fba-bc0c-4efa77139169" ma:termSetId="4ce234e3-b8ca-4796-8882-4f21ffe1b8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422c06c974aee9bbadae853be99f3" ma:index="18" ma:taxonomy="true" ma:internalName="e88422c06c974aee9bbadae853be99f3" ma:taxonomyFieldName="GDPR" ma:displayName="GDPR" ma:readOnly="false" ma:default="10;#NA|3fbde490-865b-454f-b890-2db0972ec210" ma:fieldId="{e88422c0-6c97-4aee-9bba-dae853be99f3}" ma:sspId="51ab7c41-b059-4fba-bc0c-4efa77139169" ma:termSetId="a70036e0-1808-4628-8c65-155ea273b1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xt" ma:index="20" nillable="true" ma:displayName="Context" ma:internalName="Context">
      <xsd:simpleType>
        <xsd:restriction base="dms:Note">
          <xsd:maxLength value="255"/>
        </xsd:restriction>
      </xsd:simpleType>
    </xsd:element>
    <xsd:element name="Doc_Language" ma:index="21" nillable="true" ma:displayName="Doc language" ma:internalName="Doc_Languag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1ab7c41-b059-4fba-bc0c-4efa77139169" ContentTypeId="0x010100CC1452B3D32F8440B544A8D906354C2B" PreviousValue="false"/>
</file>

<file path=customXml/itemProps1.xml><?xml version="1.0" encoding="utf-8"?>
<ds:datastoreItem xmlns:ds="http://schemas.openxmlformats.org/officeDocument/2006/customXml" ds:itemID="{1A258465-8FE7-4CC6-B45F-38ECF8E72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8B1D0-2932-4E2A-998F-F001E6F950B2}">
  <ds:schemaRefs>
    <ds:schemaRef ds:uri="http://schemas.microsoft.com/office/2006/metadata/properties"/>
    <ds:schemaRef ds:uri="063f955d-52cd-40b2-80f5-70171ea2be06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36167D7-4381-4411-AA35-70E6B5C2B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955d-52cd-40b2-80f5-70171ea2b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9A5A8A3-80B2-46DD-88EB-21768E5E3BB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Cefic_ppt_green_template</Template>
  <TotalTime>309</TotalTime>
  <Words>1975</Words>
  <Application>Microsoft Office PowerPoint</Application>
  <PresentationFormat>Widescreen</PresentationFormat>
  <Paragraphs>267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(Headings)</vt:lpstr>
      <vt:lpstr>Calibri Light</vt:lpstr>
      <vt:lpstr>Georgia</vt:lpstr>
      <vt:lpstr>Police système Courant</vt:lpstr>
      <vt:lpstr>Poppins</vt:lpstr>
      <vt:lpstr>Wingdings</vt:lpstr>
      <vt:lpstr>Thème Office</vt:lpstr>
      <vt:lpstr>Cefic  Facts &amp; Figures 2025</vt:lpstr>
      <vt:lpstr>1. Profil – Kilit Figürler</vt:lpstr>
      <vt:lpstr>Kimya endüstrisi, kilit imalat sektörlerinin başlıca tedarikçisidir</vt:lpstr>
      <vt:lpstr>Petrokimya ve özel ürünler, AB27 kimyasal satışlarının yarısından fazlasını oluşturmaktadır</vt:lpstr>
      <vt:lpstr>Dört üye ülke, AB 27'nin kimyasal satışlarının üçte ikisini gerçekleştiriyor</vt:lpstr>
      <vt:lpstr>AB27 kimyasal satışları 2024 yılında 2023 yılına göre hafif bir düşüş gösterdi.</vt:lpstr>
      <vt:lpstr>On yıl üzerine ilk defa, dış/yabancı satışlar AB27 kimyasal satışlarının üçte birini oluşturuyor</vt:lpstr>
      <vt:lpstr>Çin, kimyasal satışlarında Avrupa ve ABD'yi geçerek küresel lider oldu</vt:lpstr>
      <vt:lpstr>Küresel pazarın büyümesi ile birlikte AB27'nin kimyasal satışlardaki payı keskin bir düşüş gösterdi</vt:lpstr>
      <vt:lpstr>2024 yılında küresel kimyasal satışları 2004 yılına göre 3,6 kat daha yüksek olarak gerçekleşti</vt:lpstr>
      <vt:lpstr>2. Ticaretin Gelişimi</vt:lpstr>
      <vt:lpstr>Kimyasallar*, AB27'nin ticaret dengesinde önemli bir katkı sağlıyor (47 milyar avro)</vt:lpstr>
      <vt:lpstr>AB27 kimyasal* ticaret fazlası kriz öncesi seviyelerin (2014-2019) bir miktar üzerinde</vt:lpstr>
      <vt:lpstr>2024 yılında özel kimyasallar* ihracatta, petrokimyasallar ise ithalatta başı çekti</vt:lpstr>
      <vt:lpstr>2024 yılında ABD, AB27 için başlıca ihracat* ülkesi olmaya devam etti</vt:lpstr>
      <vt:lpstr>2024 yılında Çin, AB27 için birincil ithalat* ülkesi haline gelmiştir</vt:lpstr>
      <vt:lpstr>AB27 pazarında ithalatın payı* önemli ölçüde arttı</vt:lpstr>
      <vt:lpstr>Avrupa hem domestik hem de küresel olarak güç kaybetti*</vt:lpstr>
      <vt:lpstr>Çin'in küresel kimyasal* ihracatındaki payı artmaya devam ediyor</vt:lpstr>
      <vt:lpstr>Yukarı akış alt sektörlerinin* ticari pozisyonunda ciddi  bozulma belirtileri görülüyor</vt:lpstr>
      <vt:lpstr>3. Büyüme ve Rekabetçilik </vt:lpstr>
      <vt:lpstr>AB27 kimyasal çıktısı/üretimi önemli bir endişe kaynağı olmaya devam ediyor</vt:lpstr>
      <vt:lpstr>AB27 kimya sektöründe kapasite kullanımı sürekli bir şekilde düşük seviyede kalmaya devam ediyor (%74)</vt:lpstr>
      <vt:lpstr>AB27 kimya endüstrisi güçlü bir iç talepten yoksun</vt:lpstr>
      <vt:lpstr>Zayıf talep, AB27 kimya üretimi üzerinde baskı yaratmaya devam ediyor</vt:lpstr>
      <vt:lpstr>2022-2025*: Avrupa genelinde farklılaşma</vt:lpstr>
      <vt:lpstr>Avrupa'da istihdamı, Asya'dan, özellikle Çin ve Hindistan'dan gittikçe artan bir rekabetle karşı karşıya</vt:lpstr>
      <vt:lpstr>Avrupa, diğer bölgelere kıyasla işgücü verimliliğinde düşüş kaydetti</vt:lpstr>
      <vt:lpstr>4. AB Endüstrisine Katkımız </vt:lpstr>
      <vt:lpstr>AB27 kimya sektöründe 31.000 şirket faaliyet göstermektedir.</vt:lpstr>
      <vt:lpstr>AB27 kimya endüstrisinde 30.264 KOBİ* faaliyet göstermektedir</vt:lpstr>
      <vt:lpstr>AB27 kimya KOBİ'leri* satışların %28'ine ve istihdamın %36'sına katkıda bulunmaktadır</vt:lpstr>
      <vt:lpstr>İmalat katma değerinin %7'sini temsil eden kimya endüstrisi, Avrupa'nın başlıca sektörlerinden biridir</vt:lpstr>
      <vt:lpstr>Kimya sektörü, yatırım açısından üçüncü büyük imalat sektörüdür</vt:lpstr>
      <vt:lpstr>Kimya sektörü, AB27 imalat sektörleri arasında istihdam açısından yedinci sırada yer almaktadır</vt:lpstr>
      <vt:lpstr>Kimya sektörü işgücü maliyetlerinde üçüncü sırada yer alıyor</vt:lpstr>
      <vt:lpstr>Kimyasallar, AB27'nin ticaretine önemli katkı sağlıyor (407 milyar avro)</vt:lpstr>
      <vt:lpstr>5. Enerji Tüketimi </vt:lpstr>
      <vt:lpstr>AB27'nin gaz ve elektrik tüketimi, sektörün toplam enerji tüketiminin üçte ikisini oluşturmaktadır</vt:lpstr>
      <vt:lpstr>Gaz fiyatları kriz öncesi seviyelerin üzerinde seyrediyor</vt:lpstr>
      <vt:lpstr>AB27 enerji tüketimi 1990'dan bu yana %32 azaldı</vt:lpstr>
      <vt:lpstr>AB27'nin spesifik enerji tüketimi* 1991'den bu yana %40 azaldı.</vt:lpstr>
      <vt:lpstr>AB27 kimya sektörünün spesifik enerji tüketimi* genel endüstri seviyesinin üzerindedir</vt:lpstr>
      <vt:lpstr>6. Sermaye ve Ar-Ge Harcamaları </vt:lpstr>
      <vt:lpstr>AB27 sermaye harcamaları 2024 yılında 2023 yılına göre azaldı</vt:lpstr>
      <vt:lpstr>Çin, küresel kimya yatırımlarında başı çekiyor</vt:lpstr>
      <vt:lpstr>AB27'nin sermaye harcamalarındaki pazar payı önemli ölçüde düştü </vt:lpstr>
      <vt:lpstr>AB27'nin Ar-Ge harcamaları 2023 ve 2024'te en yüksek seviyeye ulaştı</vt:lpstr>
      <vt:lpstr>AB27, 2024 yılında dünyanın en büyük üçüncü Ar-Ge yatırımcısı oldu</vt:lpstr>
      <vt:lpstr>AB27'nin Ar-Ge harcamalarındaki pazar payı 2009'dan bu yana geriledi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TUERLINCKX Catherine</dc:creator>
  <cp:lastModifiedBy>Doğa Tuzcuoğlu</cp:lastModifiedBy>
  <cp:revision>76</cp:revision>
  <dcterms:created xsi:type="dcterms:W3CDTF">2025-10-01T07:40:17Z</dcterms:created>
  <dcterms:modified xsi:type="dcterms:W3CDTF">2025-12-31T06:24:47Z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0x010100CC1452B3D32F8440B544A8D906354C2B00891CC1E628F8694CBBE43AF155309C0A</vt:lpwstr>
  </property>
  <property fmtid="{D5CDD505-2E9C-101B-9397-08002B2CF9AE}" pid="3" name="CEFIC_HI_ApprovalProcess">
    <vt:lpwstr>6;#No|3A7B5450-1449-4EB1-BCB1-40D40FC938D5</vt:lpwstr>
  </property>
  <property fmtid="{D5CDD505-2E9C-101B-9397-08002B2CF9AE}" pid="4" name="CEFIC_HI_Context">
    <vt:lpwstr/>
  </property>
  <property fmtid="{D5CDD505-2E9C-101B-9397-08002B2CF9AE}" pid="5" name="CEFIC_HI_Keywords">
    <vt:lpwstr/>
  </property>
  <property fmtid="{D5CDD505-2E9C-101B-9397-08002B2CF9AE}" pid="6" name="CEFIC_HI_DocumentStatus">
    <vt:lpwstr>5;#Draft|4CC06717-9187-48DF-B12D-441FBF367C32</vt:lpwstr>
  </property>
  <property fmtid="{D5CDD505-2E9C-101B-9397-08002B2CF9AE}" pid="7" name="CEFIC_Sensitivity">
    <vt:lpwstr/>
  </property>
  <property fmtid="{D5CDD505-2E9C-101B-9397-08002B2CF9AE}" pid="8" name="CEFIC_TargetAudience">
    <vt:lpwstr/>
  </property>
  <property fmtid="{D5CDD505-2E9C-101B-9397-08002B2CF9AE}" pid="9" name="Document Type">
    <vt:lpwstr>1;#Business documents|3c05f1a1-b89b-4b6b-8c97-e471b8cf36ed</vt:lpwstr>
  </property>
  <property fmtid="{D5CDD505-2E9C-101B-9397-08002B2CF9AE}" pid="10" name="MediaServiceImageTags">
    <vt:lpwstr/>
  </property>
  <property fmtid="{D5CDD505-2E9C-101B-9397-08002B2CF9AE}" pid="11" name="Order">
    <vt:r8>857400</vt:r8>
  </property>
  <property fmtid="{D5CDD505-2E9C-101B-9397-08002B2CF9AE}" pid="12" name="da00f7a73d0b440eae833cd29f7d4b8d">
    <vt:lpwstr>No|3A7B5450-1449-4EB1-BCB1-40D40FC938D5</vt:lpwstr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DocumentSetDescription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nc78952408e3422791080c99644f6b1a0">
    <vt:lpwstr>Business documents|3c05f1a1-b89b-4b6b-8c97-e471b8cf36ed</vt:lpwstr>
  </property>
  <property fmtid="{D5CDD505-2E9C-101B-9397-08002B2CF9AE}" pid="19" name="i19412b8b33f46ba8e0628cf6e2569d8">
    <vt:lpwstr>Draft|4CC06717-9187-48DF-B12D-441FBF367C32</vt:lpwstr>
  </property>
  <property fmtid="{D5CDD505-2E9C-101B-9397-08002B2CF9AE}" pid="20" name="_ExtendedDescription">
    <vt:lpwstr/>
  </property>
  <property fmtid="{D5CDD505-2E9C-101B-9397-08002B2CF9AE}" pid="21" name="TriggerFlowInfo">
    <vt:lpwstr/>
  </property>
  <property fmtid="{D5CDD505-2E9C-101B-9397-08002B2CF9AE}" pid="22" name="_dlc_DocIdItemGuid">
    <vt:lpwstr>19483014-4037-4623-81c1-ff82b6898f63</vt:lpwstr>
  </property>
  <property fmtid="{D5CDD505-2E9C-101B-9397-08002B2CF9AE}" pid="23" name="MSIP_Label_a31278c8-9e0c-4164-90a5-45ac4b30bdbb_Enabled">
    <vt:lpwstr>true</vt:lpwstr>
  </property>
  <property fmtid="{D5CDD505-2E9C-101B-9397-08002B2CF9AE}" pid="24" name="MSIP_Label_a31278c8-9e0c-4164-90a5-45ac4b30bdbb_SetDate">
    <vt:lpwstr>2024-01-22T13:15:46Z</vt:lpwstr>
  </property>
  <property fmtid="{D5CDD505-2E9C-101B-9397-08002B2CF9AE}" pid="25" name="MSIP_Label_a31278c8-9e0c-4164-90a5-45ac4b30bdbb_Method">
    <vt:lpwstr>Standard</vt:lpwstr>
  </property>
  <property fmtid="{D5CDD505-2E9C-101B-9397-08002B2CF9AE}" pid="26" name="MSIP_Label_a31278c8-9e0c-4164-90a5-45ac4b30bdbb_Name">
    <vt:lpwstr>Public</vt:lpwstr>
  </property>
  <property fmtid="{D5CDD505-2E9C-101B-9397-08002B2CF9AE}" pid="27" name="MSIP_Label_a31278c8-9e0c-4164-90a5-45ac4b30bdbb_SiteId">
    <vt:lpwstr>2aa31c1f-01c3-45fb-ac5d-93315bf8649e</vt:lpwstr>
  </property>
  <property fmtid="{D5CDD505-2E9C-101B-9397-08002B2CF9AE}" pid="28" name="MSIP_Label_a31278c8-9e0c-4164-90a5-45ac4b30bdbb_ActionId">
    <vt:lpwstr>7460f894-8600-452e-8e6f-9dc714465e71</vt:lpwstr>
  </property>
  <property fmtid="{D5CDD505-2E9C-101B-9397-08002B2CF9AE}" pid="29" name="MSIP_Label_a31278c8-9e0c-4164-90a5-45ac4b30bdbb_ContentBits">
    <vt:lpwstr>0</vt:lpwstr>
  </property>
  <property fmtid="{D5CDD505-2E9C-101B-9397-08002B2CF9AE}" pid="30" name="TaxKeyword">
    <vt:lpwstr/>
  </property>
  <property fmtid="{D5CDD505-2E9C-101B-9397-08002B2CF9AE}" pid="31" name="AI_AIDB_status_MM">
    <vt:lpwstr/>
  </property>
  <property fmtid="{D5CDD505-2E9C-101B-9397-08002B2CF9AE}" pid="32" name="Confidentiality">
    <vt:lpwstr>8;#3 - Internal use only|444dad51-745a-4285-abc9-4365fac0ec25</vt:lpwstr>
  </property>
  <property fmtid="{D5CDD505-2E9C-101B-9397-08002B2CF9AE}" pid="33" name="TaxKeywordTaxHTField">
    <vt:lpwstr/>
  </property>
  <property fmtid="{D5CDD505-2E9C-101B-9397-08002B2CF9AE}" pid="34" name="Document_Type">
    <vt:lpwstr>9;#NA|985ce182-55de-4937-95b7-506adedf733b</vt:lpwstr>
  </property>
  <property fmtid="{D5CDD505-2E9C-101B-9397-08002B2CF9AE}" pid="35" name="jdb7fc4e974a45188d91caad41c9ef17">
    <vt:lpwstr/>
  </property>
  <property fmtid="{D5CDD505-2E9C-101B-9397-08002B2CF9AE}" pid="36" name="AI_Normalisation_status">
    <vt:lpwstr/>
  </property>
  <property fmtid="{D5CDD505-2E9C-101B-9397-08002B2CF9AE}" pid="37" name="Document_status">
    <vt:lpwstr>7;#Being worked on|61239119-fb6b-4477-99a9-0d9e8dd1a49e</vt:lpwstr>
  </property>
  <property fmtid="{D5CDD505-2E9C-101B-9397-08002B2CF9AE}" pid="38" name="f56f3b9b03444df3b2ef6aaf7c0cbaa6">
    <vt:lpwstr/>
  </property>
  <property fmtid="{D5CDD505-2E9C-101B-9397-08002B2CF9AE}" pid="39" name="lcf76f155ced4ddcb4097134ff3c332f">
    <vt:lpwstr/>
  </property>
  <property fmtid="{D5CDD505-2E9C-101B-9397-08002B2CF9AE}" pid="40" name="GDPR">
    <vt:lpwstr>10;#NA|3fbde490-865b-454f-b890-2db0972ec210</vt:lpwstr>
  </property>
</Properties>
</file>